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46"/>
  </p:notesMasterIdLst>
  <p:sldIdLst>
    <p:sldId id="256" r:id="rId2"/>
    <p:sldId id="296" r:id="rId3"/>
    <p:sldId id="297" r:id="rId4"/>
    <p:sldId id="298" r:id="rId5"/>
    <p:sldId id="299" r:id="rId6"/>
    <p:sldId id="300" r:id="rId7"/>
    <p:sldId id="302" r:id="rId8"/>
    <p:sldId id="294" r:id="rId9"/>
    <p:sldId id="303" r:id="rId10"/>
    <p:sldId id="295" r:id="rId11"/>
    <p:sldId id="290" r:id="rId12"/>
    <p:sldId id="291" r:id="rId13"/>
    <p:sldId id="292" r:id="rId14"/>
    <p:sldId id="293" r:id="rId15"/>
    <p:sldId id="282" r:id="rId16"/>
    <p:sldId id="305" r:id="rId17"/>
    <p:sldId id="262" r:id="rId18"/>
    <p:sldId id="307" r:id="rId19"/>
    <p:sldId id="281" r:id="rId20"/>
    <p:sldId id="301" r:id="rId21"/>
    <p:sldId id="314" r:id="rId22"/>
    <p:sldId id="315" r:id="rId23"/>
    <p:sldId id="316" r:id="rId24"/>
    <p:sldId id="306" r:id="rId25"/>
    <p:sldId id="325" r:id="rId26"/>
    <p:sldId id="326" r:id="rId27"/>
    <p:sldId id="327" r:id="rId28"/>
    <p:sldId id="330" r:id="rId29"/>
    <p:sldId id="331" r:id="rId30"/>
    <p:sldId id="308" r:id="rId31"/>
    <p:sldId id="309" r:id="rId32"/>
    <p:sldId id="310" r:id="rId33"/>
    <p:sldId id="324" r:id="rId34"/>
    <p:sldId id="317" r:id="rId35"/>
    <p:sldId id="320" r:id="rId36"/>
    <p:sldId id="322" r:id="rId37"/>
    <p:sldId id="318" r:id="rId38"/>
    <p:sldId id="323" r:id="rId39"/>
    <p:sldId id="319" r:id="rId40"/>
    <p:sldId id="321" r:id="rId41"/>
    <p:sldId id="311" r:id="rId42"/>
    <p:sldId id="312" r:id="rId43"/>
    <p:sldId id="313" r:id="rId44"/>
    <p:sldId id="28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04"/>
    <p:restoredTop sz="94659"/>
  </p:normalViewPr>
  <p:slideViewPr>
    <p:cSldViewPr snapToGrid="0" snapToObjects="1">
      <p:cViewPr varScale="1">
        <p:scale>
          <a:sx n="110" d="100"/>
          <a:sy n="110"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0AB0B-8302-4A44-9D6E-C363777E6309}" type="datetimeFigureOut">
              <a:rPr lang="en-US" smtClean="0"/>
              <a:t>5/28/21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3E7E1-9252-5642-828B-6C38F58D5347}" type="slidenum">
              <a:rPr lang="en-US" smtClean="0"/>
              <a:t>‹#›</a:t>
            </a:fld>
            <a:endParaRPr lang="en-US"/>
          </a:p>
        </p:txBody>
      </p:sp>
    </p:spTree>
    <p:extLst>
      <p:ext uri="{BB962C8B-B14F-4D97-AF65-F5344CB8AC3E}">
        <p14:creationId xmlns:p14="http://schemas.microsoft.com/office/powerpoint/2010/main" val="41794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F3E7E1-9252-5642-828B-6C38F58D5347}" type="slidenum">
              <a:rPr lang="en-US" smtClean="0"/>
              <a:t>1</a:t>
            </a:fld>
            <a:endParaRPr lang="en-US"/>
          </a:p>
        </p:txBody>
      </p:sp>
    </p:spTree>
    <p:extLst>
      <p:ext uri="{BB962C8B-B14F-4D97-AF65-F5344CB8AC3E}">
        <p14:creationId xmlns:p14="http://schemas.microsoft.com/office/powerpoint/2010/main" val="167854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F3E7E1-9252-5642-828B-6C38F58D5347}" type="slidenum">
              <a:rPr lang="en-US" smtClean="0"/>
              <a:t>8</a:t>
            </a:fld>
            <a:endParaRPr lang="en-US"/>
          </a:p>
        </p:txBody>
      </p:sp>
    </p:spTree>
    <p:extLst>
      <p:ext uri="{BB962C8B-B14F-4D97-AF65-F5344CB8AC3E}">
        <p14:creationId xmlns:p14="http://schemas.microsoft.com/office/powerpoint/2010/main" val="409006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F3E7E1-9252-5642-828B-6C38F58D5347}" type="slidenum">
              <a:rPr lang="en-US" smtClean="0"/>
              <a:t>11</a:t>
            </a:fld>
            <a:endParaRPr lang="en-US"/>
          </a:p>
        </p:txBody>
      </p:sp>
    </p:spTree>
    <p:extLst>
      <p:ext uri="{BB962C8B-B14F-4D97-AF65-F5344CB8AC3E}">
        <p14:creationId xmlns:p14="http://schemas.microsoft.com/office/powerpoint/2010/main" val="343304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677EF4-7033-0349-A315-CA96C8814B3D}" type="datetime1">
              <a:rPr lang="en-US" smtClean="0"/>
              <a:t>5/28/21</a:t>
            </a:fld>
            <a:endParaRPr lang="en-US"/>
          </a:p>
        </p:txBody>
      </p:sp>
      <p:sp>
        <p:nvSpPr>
          <p:cNvPr id="5" name="Footer Placeholder 4"/>
          <p:cNvSpPr>
            <a:spLocks noGrp="1"/>
          </p:cNvSpPr>
          <p:nvPr>
            <p:ph type="ftr" sz="quarter" idx="11"/>
          </p:nvPr>
        </p:nvSpPr>
        <p:spPr/>
        <p:txBody>
          <a:bodyPr/>
          <a:lstStyle/>
          <a:p>
            <a:r>
              <a:rPr lang="en-US"/>
              <a:t>© 2021 Darrell Long</a:t>
            </a:r>
          </a:p>
        </p:txBody>
      </p:sp>
      <p:sp>
        <p:nvSpPr>
          <p:cNvPr id="6" name="Slide Number Placeholder 5"/>
          <p:cNvSpPr>
            <a:spLocks noGrp="1"/>
          </p:cNvSpPr>
          <p:nvPr>
            <p:ph type="sldNum" sz="quarter" idx="12"/>
          </p:nvPr>
        </p:nvSpPr>
        <p:spPr/>
        <p:txBody>
          <a:bodyPr/>
          <a:lstStyle/>
          <a:p>
            <a:fld id="{6447A55C-D137-174D-A1D2-1FB8578497C7}" type="slidenum">
              <a:rPr lang="en-US" smtClean="0"/>
              <a:t>‹#›</a:t>
            </a:fld>
            <a:endParaRPr lang="en-US"/>
          </a:p>
        </p:txBody>
      </p:sp>
    </p:spTree>
    <p:extLst>
      <p:ext uri="{BB962C8B-B14F-4D97-AF65-F5344CB8AC3E}">
        <p14:creationId xmlns:p14="http://schemas.microsoft.com/office/powerpoint/2010/main" val="4268712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7832D-2832-B44D-89C9-D5FE6E756CA3}" type="datetime1">
              <a:rPr lang="en-US" smtClean="0"/>
              <a:t>5/28/21</a:t>
            </a:fld>
            <a:endParaRPr lang="en-US"/>
          </a:p>
        </p:txBody>
      </p:sp>
      <p:sp>
        <p:nvSpPr>
          <p:cNvPr id="5" name="Footer Placeholder 4"/>
          <p:cNvSpPr>
            <a:spLocks noGrp="1"/>
          </p:cNvSpPr>
          <p:nvPr>
            <p:ph type="ftr" sz="quarter" idx="11"/>
          </p:nvPr>
        </p:nvSpPr>
        <p:spPr/>
        <p:txBody>
          <a:bodyPr/>
          <a:lstStyle/>
          <a:p>
            <a:r>
              <a:rPr lang="en-US"/>
              <a:t>© 2021 Darrell Long</a:t>
            </a:r>
          </a:p>
        </p:txBody>
      </p:sp>
      <p:sp>
        <p:nvSpPr>
          <p:cNvPr id="6" name="Slide Number Placeholder 5"/>
          <p:cNvSpPr>
            <a:spLocks noGrp="1"/>
          </p:cNvSpPr>
          <p:nvPr>
            <p:ph type="sldNum" sz="quarter" idx="12"/>
          </p:nvPr>
        </p:nvSpPr>
        <p:spPr/>
        <p:txBody>
          <a:bodyPr/>
          <a:lstStyle/>
          <a:p>
            <a:fld id="{6447A55C-D137-174D-A1D2-1FB8578497C7}" type="slidenum">
              <a:rPr lang="en-US" smtClean="0"/>
              <a:t>‹#›</a:t>
            </a:fld>
            <a:endParaRPr lang="en-US"/>
          </a:p>
        </p:txBody>
      </p:sp>
    </p:spTree>
    <p:extLst>
      <p:ext uri="{BB962C8B-B14F-4D97-AF65-F5344CB8AC3E}">
        <p14:creationId xmlns:p14="http://schemas.microsoft.com/office/powerpoint/2010/main" val="2483584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254DE7-FABE-AB4E-8825-DDE80B002740}" type="datetime1">
              <a:rPr lang="en-US" smtClean="0"/>
              <a:t>5/28/21</a:t>
            </a:fld>
            <a:endParaRPr lang="en-US"/>
          </a:p>
        </p:txBody>
      </p:sp>
      <p:sp>
        <p:nvSpPr>
          <p:cNvPr id="5" name="Footer Placeholder 4"/>
          <p:cNvSpPr>
            <a:spLocks noGrp="1"/>
          </p:cNvSpPr>
          <p:nvPr>
            <p:ph type="ftr" sz="quarter" idx="11"/>
          </p:nvPr>
        </p:nvSpPr>
        <p:spPr/>
        <p:txBody>
          <a:bodyPr/>
          <a:lstStyle/>
          <a:p>
            <a:r>
              <a:rPr lang="en-US"/>
              <a:t>© 2021 Darrell Long</a:t>
            </a:r>
          </a:p>
        </p:txBody>
      </p:sp>
      <p:sp>
        <p:nvSpPr>
          <p:cNvPr id="6" name="Slide Number Placeholder 5"/>
          <p:cNvSpPr>
            <a:spLocks noGrp="1"/>
          </p:cNvSpPr>
          <p:nvPr>
            <p:ph type="sldNum" sz="quarter" idx="12"/>
          </p:nvPr>
        </p:nvSpPr>
        <p:spPr/>
        <p:txBody>
          <a:bodyPr/>
          <a:lstStyle/>
          <a:p>
            <a:fld id="{6447A55C-D137-174D-A1D2-1FB8578497C7}" type="slidenum">
              <a:rPr lang="en-US" smtClean="0"/>
              <a:t>‹#›</a:t>
            </a:fld>
            <a:endParaRPr lang="en-US"/>
          </a:p>
        </p:txBody>
      </p:sp>
    </p:spTree>
    <p:extLst>
      <p:ext uri="{BB962C8B-B14F-4D97-AF65-F5344CB8AC3E}">
        <p14:creationId xmlns:p14="http://schemas.microsoft.com/office/powerpoint/2010/main" val="245688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03281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95806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609B78-9E40-F746-827B-B13DAE730838}" type="datetime1">
              <a:rPr lang="en-US" smtClean="0"/>
              <a:t>5/28/21</a:t>
            </a:fld>
            <a:endParaRPr lang="en-US"/>
          </a:p>
        </p:txBody>
      </p:sp>
      <p:sp>
        <p:nvSpPr>
          <p:cNvPr id="5" name="Footer Placeholder 4"/>
          <p:cNvSpPr>
            <a:spLocks noGrp="1"/>
          </p:cNvSpPr>
          <p:nvPr>
            <p:ph type="ftr" sz="quarter" idx="11"/>
          </p:nvPr>
        </p:nvSpPr>
        <p:spPr/>
        <p:txBody>
          <a:bodyPr/>
          <a:lstStyle/>
          <a:p>
            <a:r>
              <a:rPr lang="en-US"/>
              <a:t>© 2021 Darrell Long</a:t>
            </a:r>
          </a:p>
        </p:txBody>
      </p:sp>
      <p:sp>
        <p:nvSpPr>
          <p:cNvPr id="6" name="Slide Number Placeholder 5"/>
          <p:cNvSpPr>
            <a:spLocks noGrp="1"/>
          </p:cNvSpPr>
          <p:nvPr>
            <p:ph type="sldNum" sz="quarter" idx="12"/>
          </p:nvPr>
        </p:nvSpPr>
        <p:spPr/>
        <p:txBody>
          <a:bodyPr/>
          <a:lstStyle/>
          <a:p>
            <a:fld id="{6447A55C-D137-174D-A1D2-1FB8578497C7}" type="slidenum">
              <a:rPr lang="en-US" smtClean="0"/>
              <a:t>‹#›</a:t>
            </a:fld>
            <a:endParaRPr lang="en-US"/>
          </a:p>
        </p:txBody>
      </p:sp>
    </p:spTree>
    <p:extLst>
      <p:ext uri="{BB962C8B-B14F-4D97-AF65-F5344CB8AC3E}">
        <p14:creationId xmlns:p14="http://schemas.microsoft.com/office/powerpoint/2010/main" val="589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1B449A-DA1C-544F-93D9-878885CB93F4}" type="datetime1">
              <a:rPr lang="en-US" smtClean="0"/>
              <a:t>5/28/21</a:t>
            </a:fld>
            <a:endParaRPr lang="en-US"/>
          </a:p>
        </p:txBody>
      </p:sp>
      <p:sp>
        <p:nvSpPr>
          <p:cNvPr id="5" name="Footer Placeholder 4"/>
          <p:cNvSpPr>
            <a:spLocks noGrp="1"/>
          </p:cNvSpPr>
          <p:nvPr>
            <p:ph type="ftr" sz="quarter" idx="11"/>
          </p:nvPr>
        </p:nvSpPr>
        <p:spPr/>
        <p:txBody>
          <a:bodyPr/>
          <a:lstStyle/>
          <a:p>
            <a:r>
              <a:rPr lang="en-US"/>
              <a:t>© 2021 Darrell Long</a:t>
            </a:r>
          </a:p>
        </p:txBody>
      </p:sp>
      <p:sp>
        <p:nvSpPr>
          <p:cNvPr id="6" name="Slide Number Placeholder 5"/>
          <p:cNvSpPr>
            <a:spLocks noGrp="1"/>
          </p:cNvSpPr>
          <p:nvPr>
            <p:ph type="sldNum" sz="quarter" idx="12"/>
          </p:nvPr>
        </p:nvSpPr>
        <p:spPr/>
        <p:txBody>
          <a:bodyPr/>
          <a:lstStyle/>
          <a:p>
            <a:fld id="{6447A55C-D137-174D-A1D2-1FB8578497C7}" type="slidenum">
              <a:rPr lang="en-US" smtClean="0"/>
              <a:t>‹#›</a:t>
            </a:fld>
            <a:endParaRPr lang="en-US"/>
          </a:p>
        </p:txBody>
      </p:sp>
    </p:spTree>
    <p:extLst>
      <p:ext uri="{BB962C8B-B14F-4D97-AF65-F5344CB8AC3E}">
        <p14:creationId xmlns:p14="http://schemas.microsoft.com/office/powerpoint/2010/main" val="347846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947C4A-0CCE-4B45-961D-723B6748D6C6}" type="datetime1">
              <a:rPr lang="en-US" smtClean="0"/>
              <a:t>5/28/21</a:t>
            </a:fld>
            <a:endParaRPr lang="en-US"/>
          </a:p>
        </p:txBody>
      </p:sp>
      <p:sp>
        <p:nvSpPr>
          <p:cNvPr id="6" name="Footer Placeholder 5"/>
          <p:cNvSpPr>
            <a:spLocks noGrp="1"/>
          </p:cNvSpPr>
          <p:nvPr>
            <p:ph type="ftr" sz="quarter" idx="11"/>
          </p:nvPr>
        </p:nvSpPr>
        <p:spPr/>
        <p:txBody>
          <a:bodyPr/>
          <a:lstStyle/>
          <a:p>
            <a:r>
              <a:rPr lang="en-US"/>
              <a:t>© 2021 Darrell Long</a:t>
            </a:r>
          </a:p>
        </p:txBody>
      </p:sp>
      <p:sp>
        <p:nvSpPr>
          <p:cNvPr id="7" name="Slide Number Placeholder 6"/>
          <p:cNvSpPr>
            <a:spLocks noGrp="1"/>
          </p:cNvSpPr>
          <p:nvPr>
            <p:ph type="sldNum" sz="quarter" idx="12"/>
          </p:nvPr>
        </p:nvSpPr>
        <p:spPr/>
        <p:txBody>
          <a:bodyPr/>
          <a:lstStyle/>
          <a:p>
            <a:fld id="{6447A55C-D137-174D-A1D2-1FB8578497C7}" type="slidenum">
              <a:rPr lang="en-US" smtClean="0"/>
              <a:t>‹#›</a:t>
            </a:fld>
            <a:endParaRPr lang="en-US"/>
          </a:p>
        </p:txBody>
      </p:sp>
    </p:spTree>
    <p:extLst>
      <p:ext uri="{BB962C8B-B14F-4D97-AF65-F5344CB8AC3E}">
        <p14:creationId xmlns:p14="http://schemas.microsoft.com/office/powerpoint/2010/main" val="4032104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8919F8-3AEA-604B-9B43-5E66ED0FB4EB}" type="datetime1">
              <a:rPr lang="en-US" smtClean="0"/>
              <a:t>5/28/21</a:t>
            </a:fld>
            <a:endParaRPr lang="en-US"/>
          </a:p>
        </p:txBody>
      </p:sp>
      <p:sp>
        <p:nvSpPr>
          <p:cNvPr id="8" name="Footer Placeholder 7"/>
          <p:cNvSpPr>
            <a:spLocks noGrp="1"/>
          </p:cNvSpPr>
          <p:nvPr>
            <p:ph type="ftr" sz="quarter" idx="11"/>
          </p:nvPr>
        </p:nvSpPr>
        <p:spPr/>
        <p:txBody>
          <a:bodyPr/>
          <a:lstStyle/>
          <a:p>
            <a:r>
              <a:rPr lang="en-US"/>
              <a:t>© 2021 Darrell Long</a:t>
            </a:r>
          </a:p>
        </p:txBody>
      </p:sp>
      <p:sp>
        <p:nvSpPr>
          <p:cNvPr id="9" name="Slide Number Placeholder 8"/>
          <p:cNvSpPr>
            <a:spLocks noGrp="1"/>
          </p:cNvSpPr>
          <p:nvPr>
            <p:ph type="sldNum" sz="quarter" idx="12"/>
          </p:nvPr>
        </p:nvSpPr>
        <p:spPr/>
        <p:txBody>
          <a:bodyPr/>
          <a:lstStyle/>
          <a:p>
            <a:fld id="{6447A55C-D137-174D-A1D2-1FB8578497C7}" type="slidenum">
              <a:rPr lang="en-US" smtClean="0"/>
              <a:t>‹#›</a:t>
            </a:fld>
            <a:endParaRPr lang="en-US"/>
          </a:p>
        </p:txBody>
      </p:sp>
    </p:spTree>
    <p:extLst>
      <p:ext uri="{BB962C8B-B14F-4D97-AF65-F5344CB8AC3E}">
        <p14:creationId xmlns:p14="http://schemas.microsoft.com/office/powerpoint/2010/main" val="299540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CDDF7F-DB61-1941-93F7-D9D264689A74}" type="datetime1">
              <a:rPr lang="en-US" smtClean="0"/>
              <a:t>5/28/21</a:t>
            </a:fld>
            <a:endParaRPr lang="en-US"/>
          </a:p>
        </p:txBody>
      </p:sp>
      <p:sp>
        <p:nvSpPr>
          <p:cNvPr id="4" name="Footer Placeholder 3"/>
          <p:cNvSpPr>
            <a:spLocks noGrp="1"/>
          </p:cNvSpPr>
          <p:nvPr>
            <p:ph type="ftr" sz="quarter" idx="11"/>
          </p:nvPr>
        </p:nvSpPr>
        <p:spPr/>
        <p:txBody>
          <a:bodyPr/>
          <a:lstStyle/>
          <a:p>
            <a:r>
              <a:rPr lang="en-US"/>
              <a:t>© 2021 Darrell Long</a:t>
            </a:r>
          </a:p>
        </p:txBody>
      </p:sp>
      <p:sp>
        <p:nvSpPr>
          <p:cNvPr id="5" name="Slide Number Placeholder 4"/>
          <p:cNvSpPr>
            <a:spLocks noGrp="1"/>
          </p:cNvSpPr>
          <p:nvPr>
            <p:ph type="sldNum" sz="quarter" idx="12"/>
          </p:nvPr>
        </p:nvSpPr>
        <p:spPr/>
        <p:txBody>
          <a:bodyPr/>
          <a:lstStyle/>
          <a:p>
            <a:fld id="{6447A55C-D137-174D-A1D2-1FB8578497C7}" type="slidenum">
              <a:rPr lang="en-US" smtClean="0"/>
              <a:t>‹#›</a:t>
            </a:fld>
            <a:endParaRPr lang="en-US"/>
          </a:p>
        </p:txBody>
      </p:sp>
    </p:spTree>
    <p:extLst>
      <p:ext uri="{BB962C8B-B14F-4D97-AF65-F5344CB8AC3E}">
        <p14:creationId xmlns:p14="http://schemas.microsoft.com/office/powerpoint/2010/main" val="2637832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84E039-A6F2-1940-8520-01B910B22768}" type="datetime1">
              <a:rPr lang="en-US" smtClean="0"/>
              <a:t>5/28/21</a:t>
            </a:fld>
            <a:endParaRPr lang="en-US"/>
          </a:p>
        </p:txBody>
      </p:sp>
      <p:sp>
        <p:nvSpPr>
          <p:cNvPr id="3" name="Footer Placeholder 2"/>
          <p:cNvSpPr>
            <a:spLocks noGrp="1"/>
          </p:cNvSpPr>
          <p:nvPr>
            <p:ph type="ftr" sz="quarter" idx="11"/>
          </p:nvPr>
        </p:nvSpPr>
        <p:spPr/>
        <p:txBody>
          <a:bodyPr/>
          <a:lstStyle/>
          <a:p>
            <a:r>
              <a:rPr lang="en-US"/>
              <a:t>© 2021 Darrell Long</a:t>
            </a:r>
          </a:p>
        </p:txBody>
      </p:sp>
      <p:sp>
        <p:nvSpPr>
          <p:cNvPr id="4" name="Slide Number Placeholder 3"/>
          <p:cNvSpPr>
            <a:spLocks noGrp="1"/>
          </p:cNvSpPr>
          <p:nvPr>
            <p:ph type="sldNum" sz="quarter" idx="12"/>
          </p:nvPr>
        </p:nvSpPr>
        <p:spPr/>
        <p:txBody>
          <a:bodyPr/>
          <a:lstStyle/>
          <a:p>
            <a:fld id="{6447A55C-D137-174D-A1D2-1FB8578497C7}" type="slidenum">
              <a:rPr lang="en-US" smtClean="0"/>
              <a:t>‹#›</a:t>
            </a:fld>
            <a:endParaRPr lang="en-US"/>
          </a:p>
        </p:txBody>
      </p:sp>
    </p:spTree>
    <p:extLst>
      <p:ext uri="{BB962C8B-B14F-4D97-AF65-F5344CB8AC3E}">
        <p14:creationId xmlns:p14="http://schemas.microsoft.com/office/powerpoint/2010/main" val="139873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B184CE-D268-594D-8B9A-013D454E3EBF}" type="datetime1">
              <a:rPr lang="en-US" smtClean="0"/>
              <a:t>5/28/21</a:t>
            </a:fld>
            <a:endParaRPr lang="en-US"/>
          </a:p>
        </p:txBody>
      </p:sp>
      <p:sp>
        <p:nvSpPr>
          <p:cNvPr id="6" name="Footer Placeholder 5"/>
          <p:cNvSpPr>
            <a:spLocks noGrp="1"/>
          </p:cNvSpPr>
          <p:nvPr>
            <p:ph type="ftr" sz="quarter" idx="11"/>
          </p:nvPr>
        </p:nvSpPr>
        <p:spPr/>
        <p:txBody>
          <a:bodyPr/>
          <a:lstStyle/>
          <a:p>
            <a:r>
              <a:rPr lang="en-US"/>
              <a:t>© 2021 Darrell Long</a:t>
            </a:r>
          </a:p>
        </p:txBody>
      </p:sp>
      <p:sp>
        <p:nvSpPr>
          <p:cNvPr id="7" name="Slide Number Placeholder 6"/>
          <p:cNvSpPr>
            <a:spLocks noGrp="1"/>
          </p:cNvSpPr>
          <p:nvPr>
            <p:ph type="sldNum" sz="quarter" idx="12"/>
          </p:nvPr>
        </p:nvSpPr>
        <p:spPr/>
        <p:txBody>
          <a:bodyPr/>
          <a:lstStyle/>
          <a:p>
            <a:fld id="{6447A55C-D137-174D-A1D2-1FB8578497C7}" type="slidenum">
              <a:rPr lang="en-US" smtClean="0"/>
              <a:t>‹#›</a:t>
            </a:fld>
            <a:endParaRPr lang="en-US"/>
          </a:p>
        </p:txBody>
      </p:sp>
    </p:spTree>
    <p:extLst>
      <p:ext uri="{BB962C8B-B14F-4D97-AF65-F5344CB8AC3E}">
        <p14:creationId xmlns:p14="http://schemas.microsoft.com/office/powerpoint/2010/main" val="1210744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AFABC2-7161-1149-A8A5-CD4C38D672BB}" type="datetime1">
              <a:rPr lang="en-US" smtClean="0"/>
              <a:t>5/28/21</a:t>
            </a:fld>
            <a:endParaRPr lang="en-US"/>
          </a:p>
        </p:txBody>
      </p:sp>
      <p:sp>
        <p:nvSpPr>
          <p:cNvPr id="6" name="Footer Placeholder 5"/>
          <p:cNvSpPr>
            <a:spLocks noGrp="1"/>
          </p:cNvSpPr>
          <p:nvPr>
            <p:ph type="ftr" sz="quarter" idx="11"/>
          </p:nvPr>
        </p:nvSpPr>
        <p:spPr/>
        <p:txBody>
          <a:bodyPr/>
          <a:lstStyle/>
          <a:p>
            <a:r>
              <a:rPr lang="en-US"/>
              <a:t>© 2021 Darrell Long</a:t>
            </a:r>
          </a:p>
        </p:txBody>
      </p:sp>
      <p:sp>
        <p:nvSpPr>
          <p:cNvPr id="7" name="Slide Number Placeholder 6"/>
          <p:cNvSpPr>
            <a:spLocks noGrp="1"/>
          </p:cNvSpPr>
          <p:nvPr>
            <p:ph type="sldNum" sz="quarter" idx="12"/>
          </p:nvPr>
        </p:nvSpPr>
        <p:spPr/>
        <p:txBody>
          <a:bodyPr/>
          <a:lstStyle/>
          <a:p>
            <a:fld id="{6447A55C-D137-174D-A1D2-1FB8578497C7}" type="slidenum">
              <a:rPr lang="en-US" smtClean="0"/>
              <a:t>‹#›</a:t>
            </a:fld>
            <a:endParaRPr lang="en-US"/>
          </a:p>
        </p:txBody>
      </p:sp>
    </p:spTree>
    <p:extLst>
      <p:ext uri="{BB962C8B-B14F-4D97-AF65-F5344CB8AC3E}">
        <p14:creationId xmlns:p14="http://schemas.microsoft.com/office/powerpoint/2010/main" val="244650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3F91B-E60D-4E44-9220-A68F83A2D367}" type="datetime1">
              <a:rPr lang="en-US" smtClean="0"/>
              <a:t>5/28/21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2021 Darrell Long</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7A55C-D137-174D-A1D2-1FB8578497C7}" type="slidenum">
              <a:rPr lang="en-US" smtClean="0"/>
              <a:t>‹#›</a:t>
            </a:fld>
            <a:endParaRPr lang="en-US"/>
          </a:p>
        </p:txBody>
      </p:sp>
    </p:spTree>
    <p:extLst>
      <p:ext uri="{BB962C8B-B14F-4D97-AF65-F5344CB8AC3E}">
        <p14:creationId xmlns:p14="http://schemas.microsoft.com/office/powerpoint/2010/main" val="407603804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gif"/></Relationships>
</file>

<file path=ppt/slides/_rels/slide18.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5.jpeg"/><Relationship Id="rId1" Type="http://schemas.openxmlformats.org/officeDocument/2006/relationships/slideLayout" Target="../slideLayouts/slideLayout13.xml"/><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1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90.png"/><Relationship Id="rId7" Type="http://schemas.openxmlformats.org/officeDocument/2006/relationships/image" Target="../media/image64.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5.jpeg"/><Relationship Id="rId1" Type="http://schemas.openxmlformats.org/officeDocument/2006/relationships/slideLayout" Target="../slideLayouts/slideLayout13.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jpeg"/></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2.jp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1400368271-67.170.200.6.png" descr="1400368271-67.170.200.6.png">
            <a:extLst>
              <a:ext uri="{FF2B5EF4-FFF2-40B4-BE49-F238E27FC236}">
                <a16:creationId xmlns:a16="http://schemas.microsoft.com/office/drawing/2014/main" id="{01729BE1-1596-884C-A0AB-4AC0B9516EFD}"/>
              </a:ext>
            </a:extLst>
          </p:cNvPr>
          <p:cNvPicPr>
            <a:picLocks noChangeAspect="1"/>
          </p:cNvPicPr>
          <p:nvPr/>
        </p:nvPicPr>
        <p:blipFill rotWithShape="1">
          <a:blip r:embed="rId3"/>
          <a:srcRect l="18989" b="9091"/>
          <a:stretch/>
        </p:blipFill>
        <p:spPr>
          <a:xfrm>
            <a:off x="3502465" y="0"/>
            <a:ext cx="8668512" cy="6857990"/>
          </a:xfrm>
          <a:prstGeom prst="rect">
            <a:avLst/>
          </a:prstGeom>
        </p:spPr>
      </p:pic>
      <p:sp>
        <p:nvSpPr>
          <p:cNvPr id="2" name="Title 1">
            <a:extLst>
              <a:ext uri="{FF2B5EF4-FFF2-40B4-BE49-F238E27FC236}">
                <a16:creationId xmlns:a16="http://schemas.microsoft.com/office/drawing/2014/main" id="{584C9E93-B0C3-9542-AF19-643FF99DAF7E}"/>
              </a:ext>
            </a:extLst>
          </p:cNvPr>
          <p:cNvSpPr>
            <a:spLocks noGrp="1"/>
          </p:cNvSpPr>
          <p:nvPr>
            <p:ph type="ctrTitle"/>
          </p:nvPr>
        </p:nvSpPr>
        <p:spPr>
          <a:xfrm>
            <a:off x="477981" y="1122363"/>
            <a:ext cx="4023360" cy="3204134"/>
          </a:xfrm>
        </p:spPr>
        <p:txBody>
          <a:bodyPr anchor="b">
            <a:normAutofit/>
          </a:bodyPr>
          <a:lstStyle/>
          <a:p>
            <a:pPr algn="l"/>
            <a:r>
              <a:rPr lang="en-US" sz="4800"/>
              <a:t>Security &amp; Cryptography</a:t>
            </a:r>
            <a:endParaRPr lang="en-US" sz="4800" dirty="0"/>
          </a:p>
        </p:txBody>
      </p:sp>
      <p:sp>
        <p:nvSpPr>
          <p:cNvPr id="3" name="Subtitle 2">
            <a:extLst>
              <a:ext uri="{FF2B5EF4-FFF2-40B4-BE49-F238E27FC236}">
                <a16:creationId xmlns:a16="http://schemas.microsoft.com/office/drawing/2014/main" id="{1E3C6274-DC52-B14F-B82C-112AC5BE74D0}"/>
              </a:ext>
            </a:extLst>
          </p:cNvPr>
          <p:cNvSpPr>
            <a:spLocks noGrp="1"/>
          </p:cNvSpPr>
          <p:nvPr>
            <p:ph type="subTitle" idx="1"/>
          </p:nvPr>
        </p:nvSpPr>
        <p:spPr>
          <a:xfrm>
            <a:off x="477980" y="4872922"/>
            <a:ext cx="4023359" cy="1208141"/>
          </a:xfrm>
        </p:spPr>
        <p:txBody>
          <a:bodyPr>
            <a:normAutofit/>
          </a:bodyPr>
          <a:lstStyle/>
          <a:p>
            <a:pPr algn="l"/>
            <a:r>
              <a:rPr lang="en-US" sz="2000"/>
              <a:t>Prof. Darrell Long</a:t>
            </a:r>
          </a:p>
          <a:p>
            <a:pPr algn="l"/>
            <a:r>
              <a:rPr lang="en-US" sz="2000"/>
              <a:t>CSE 13S</a:t>
            </a:r>
          </a:p>
        </p:txBody>
      </p:sp>
      <p:sp>
        <p:nvSpPr>
          <p:cNvPr id="4" name="Date Placeholder 3">
            <a:extLst>
              <a:ext uri="{FF2B5EF4-FFF2-40B4-BE49-F238E27FC236}">
                <a16:creationId xmlns:a16="http://schemas.microsoft.com/office/drawing/2014/main" id="{87ABD583-352C-5C49-8FC5-27EA757FD240}"/>
              </a:ext>
            </a:extLst>
          </p:cNvPr>
          <p:cNvSpPr>
            <a:spLocks noGrp="1"/>
          </p:cNvSpPr>
          <p:nvPr>
            <p:ph type="dt" sz="half" idx="10"/>
          </p:nvPr>
        </p:nvSpPr>
        <p:spPr>
          <a:xfrm>
            <a:off x="477981" y="6356350"/>
            <a:ext cx="1214339" cy="365125"/>
          </a:xfrm>
        </p:spPr>
        <p:txBody>
          <a:bodyPr>
            <a:normAutofit/>
          </a:bodyPr>
          <a:lstStyle/>
          <a:p>
            <a:pPr>
              <a:spcAft>
                <a:spcPts val="600"/>
              </a:spcAft>
            </a:pPr>
            <a:fld id="{F30FEB12-9116-8748-B37E-61A4647895AC}" type="datetime1">
              <a:rPr lang="en-US" smtClean="0">
                <a:solidFill>
                  <a:schemeClr val="tx1"/>
                </a:solidFill>
              </a:rPr>
              <a:t>5/28/21</a:t>
            </a:fld>
            <a:endParaRPr lang="en-US">
              <a:solidFill>
                <a:schemeClr val="tx1"/>
              </a:solidFill>
            </a:endParaRPr>
          </a:p>
        </p:txBody>
      </p:sp>
      <p:sp>
        <p:nvSpPr>
          <p:cNvPr id="5" name="Footer Placeholder 4">
            <a:extLst>
              <a:ext uri="{FF2B5EF4-FFF2-40B4-BE49-F238E27FC236}">
                <a16:creationId xmlns:a16="http://schemas.microsoft.com/office/drawing/2014/main" id="{445F8733-AA93-7C45-9730-7C0D843CA9DF}"/>
              </a:ext>
            </a:extLst>
          </p:cNvPr>
          <p:cNvSpPr>
            <a:spLocks noGrp="1"/>
          </p:cNvSpPr>
          <p:nvPr>
            <p:ph type="ftr" sz="quarter" idx="11"/>
          </p:nvPr>
        </p:nvSpPr>
        <p:spPr>
          <a:xfrm>
            <a:off x="1692321" y="6356350"/>
            <a:ext cx="2809017" cy="365125"/>
          </a:xfrm>
        </p:spPr>
        <p:txBody>
          <a:bodyPr>
            <a:normAutofit/>
          </a:bodyPr>
          <a:lstStyle/>
          <a:p>
            <a:pPr algn="r">
              <a:spcAft>
                <a:spcPts val="600"/>
              </a:spcAft>
            </a:pPr>
            <a:r>
              <a:rPr lang="en-US">
                <a:solidFill>
                  <a:schemeClr val="tx1"/>
                </a:solidFill>
              </a:rPr>
              <a:t>© 2021 Darrell Long</a:t>
            </a:r>
          </a:p>
        </p:txBody>
      </p:sp>
      <p:sp>
        <p:nvSpPr>
          <p:cNvPr id="7" name="Slide Number Placeholder 6">
            <a:extLst>
              <a:ext uri="{FF2B5EF4-FFF2-40B4-BE49-F238E27FC236}">
                <a16:creationId xmlns:a16="http://schemas.microsoft.com/office/drawing/2014/main" id="{BC5EA676-6022-5D4A-9389-3C123001F9AC}"/>
              </a:ext>
            </a:extLst>
          </p:cNvPr>
          <p:cNvSpPr>
            <a:spLocks noGrp="1"/>
          </p:cNvSpPr>
          <p:nvPr>
            <p:ph type="sldNum" sz="quarter" idx="12"/>
          </p:nvPr>
        </p:nvSpPr>
        <p:spPr/>
        <p:txBody>
          <a:bodyPr/>
          <a:lstStyle/>
          <a:p>
            <a:fld id="{6447A55C-D137-174D-A1D2-1FB8578497C7}" type="slidenum">
              <a:rPr lang="en-US" smtClean="0"/>
              <a:t>1</a:t>
            </a:fld>
            <a:endParaRPr lang="en-US"/>
          </a:p>
        </p:txBody>
      </p:sp>
      <p:pic>
        <p:nvPicPr>
          <p:cNvPr id="9" name="Picture 8" descr="A black and white image of a person holding a gun&#10;&#10;Description automatically generated with low confidence">
            <a:extLst>
              <a:ext uri="{FF2B5EF4-FFF2-40B4-BE49-F238E27FC236}">
                <a16:creationId xmlns:a16="http://schemas.microsoft.com/office/drawing/2014/main" id="{F3E8B495-35BF-B848-ABC2-601F7E79D332}"/>
              </a:ext>
            </a:extLst>
          </p:cNvPr>
          <p:cNvPicPr>
            <a:picLocks noChangeAspect="1"/>
          </p:cNvPicPr>
          <p:nvPr/>
        </p:nvPicPr>
        <p:blipFill>
          <a:blip r:embed="rId4"/>
          <a:stretch>
            <a:fillRect/>
          </a:stretch>
        </p:blipFill>
        <p:spPr>
          <a:xfrm>
            <a:off x="21023" y="0"/>
            <a:ext cx="2872032" cy="2872032"/>
          </a:xfrm>
          <a:prstGeom prst="rect">
            <a:avLst/>
          </a:prstGeom>
        </p:spPr>
      </p:pic>
    </p:spTree>
    <p:extLst>
      <p:ext uri="{BB962C8B-B14F-4D97-AF65-F5344CB8AC3E}">
        <p14:creationId xmlns:p14="http://schemas.microsoft.com/office/powerpoint/2010/main" val="14171053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0"/>
                                  </p:stCondLst>
                                  <p:iterate>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EFA931-E266-3F4F-9DFD-679CD2BC93CF}"/>
              </a:ext>
            </a:extLst>
          </p:cNvPr>
          <p:cNvPicPr>
            <a:picLocks noChangeAspect="1"/>
          </p:cNvPicPr>
          <p:nvPr/>
        </p:nvPicPr>
        <p:blipFill rotWithShape="1">
          <a:blip r:embed="rId2">
            <a:alphaModFix amt="35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96C1A03E-2ADC-724F-B80B-0118240D2FB7}"/>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Caesar Cipher</a:t>
            </a:r>
          </a:p>
        </p:txBody>
      </p:sp>
      <p:sp>
        <p:nvSpPr>
          <p:cNvPr id="3" name="Text Placeholder 2">
            <a:extLst>
              <a:ext uri="{FF2B5EF4-FFF2-40B4-BE49-F238E27FC236}">
                <a16:creationId xmlns:a16="http://schemas.microsoft.com/office/drawing/2014/main" id="{453A5C60-F1E6-F44C-ABDD-94A7FC4D4494}"/>
              </a:ext>
            </a:extLst>
          </p:cNvPr>
          <p:cNvSpPr>
            <a:spLocks noGrp="1"/>
          </p:cNvSpPr>
          <p:nvPr>
            <p:ph type="body" idx="1"/>
          </p:nvPr>
        </p:nvSpPr>
        <p:spPr>
          <a:xfrm>
            <a:off x="5155379" y="1065862"/>
            <a:ext cx="5744685" cy="4726276"/>
          </a:xfrm>
        </p:spPr>
        <p:txBody>
          <a:bodyPr vert="horz" lIns="91440" tIns="45720" rIns="91440" bIns="45720" rtlCol="0" anchor="ctr">
            <a:normAutofit/>
          </a:bodyPr>
          <a:lstStyle/>
          <a:p>
            <a:r>
              <a:rPr lang="en-US" sz="2000" dirty="0">
                <a:solidFill>
                  <a:srgbClr val="FFFFFF"/>
                </a:solidFill>
              </a:rPr>
              <a:t>Reputed to have been used during the </a:t>
            </a:r>
            <a:r>
              <a:rPr lang="en-US" sz="2000" i="1" dirty="0">
                <a:solidFill>
                  <a:srgbClr val="FFFFFF"/>
                </a:solidFill>
              </a:rPr>
              <a:t>Gallic Wars</a:t>
            </a:r>
            <a:r>
              <a:rPr lang="en-US" sz="2000" dirty="0">
                <a:solidFill>
                  <a:srgbClr val="FFFFFF"/>
                </a:solidFill>
              </a:rPr>
              <a:t>.</a:t>
            </a:r>
          </a:p>
          <a:p>
            <a:r>
              <a:rPr lang="en-US" sz="2000" dirty="0">
                <a:solidFill>
                  <a:srgbClr val="FFFFFF"/>
                </a:solidFill>
              </a:rPr>
              <a:t>Replaces each letter with the letter three positions down, thus</a:t>
            </a:r>
          </a:p>
          <a:p>
            <a:pPr lvl="1"/>
            <a:r>
              <a:rPr lang="en-US" sz="1600" dirty="0">
                <a:solidFill>
                  <a:srgbClr val="FFFFFF"/>
                </a:solidFill>
              </a:rPr>
              <a:t>It uses </a:t>
            </a:r>
            <a:r>
              <a:rPr lang="en-US" sz="1600" i="1" dirty="0">
                <a:solidFill>
                  <a:srgbClr val="FFFFFF"/>
                </a:solidFill>
              </a:rPr>
              <a:t>modular arithmetic</a:t>
            </a:r>
            <a:r>
              <a:rPr lang="en-US" sz="1600" dirty="0">
                <a:solidFill>
                  <a:srgbClr val="FFFFFF"/>
                </a:solidFill>
              </a:rPr>
              <a:t>.</a:t>
            </a:r>
          </a:p>
          <a:p>
            <a:r>
              <a:rPr lang="en-US" sz="2000" dirty="0">
                <a:solidFill>
                  <a:srgbClr val="FFFFFF"/>
                </a:solidFill>
              </a:rPr>
              <a:t>Why did they use three? </a:t>
            </a:r>
          </a:p>
          <a:p>
            <a:pPr lvl="1"/>
            <a:r>
              <a:rPr lang="en-US" sz="1600" dirty="0">
                <a:solidFill>
                  <a:srgbClr val="FFFFFF"/>
                </a:solidFill>
              </a:rPr>
              <a:t>Perhaps ancient Romans were not as good at arithmetic as the Greeks.</a:t>
            </a:r>
            <a:endParaRPr lang="en-US" sz="2000" dirty="0">
              <a:solidFill>
                <a:srgbClr val="FFFFFF"/>
              </a:solidFill>
            </a:endParaRPr>
          </a:p>
          <a:p>
            <a:pPr marL="0" indent="0">
              <a:buNone/>
            </a:pPr>
            <a:r>
              <a:rPr lang="en-US" sz="2000" dirty="0">
                <a:solidFill>
                  <a:srgbClr val="FFFFFF"/>
                </a:solidFill>
                <a:latin typeface="Herculanum" panose="02000505000000020004" pitchFamily="2" charset="77"/>
              </a:rPr>
              <a:t>A B C D E F G H I K L M N O P Q R S T V X Y Z</a:t>
            </a:r>
          </a:p>
          <a:p>
            <a:pPr marL="0" indent="0">
              <a:buNone/>
            </a:pPr>
            <a:r>
              <a:rPr lang="en-US" sz="2000" dirty="0">
                <a:solidFill>
                  <a:srgbClr val="FFFFFF"/>
                </a:solidFill>
                <a:latin typeface="Herculanum" panose="02000505000000020004" pitchFamily="2" charset="77"/>
              </a:rPr>
              <a:t>↓  ↓ ↓  ↓ ↓ ↓ ↓ ↓  ↓ ↓ ↓  ↓   ↓   ↓ ↓ ↓  ↓ ↓ ↓ ↓ ↓  ↓ ↓</a:t>
            </a:r>
          </a:p>
          <a:p>
            <a:pPr marL="0" indent="0">
              <a:buNone/>
            </a:pPr>
            <a:r>
              <a:rPr lang="en-US" sz="2000" dirty="0">
                <a:solidFill>
                  <a:srgbClr val="FFFFFF"/>
                </a:solidFill>
                <a:latin typeface="Herculanum" panose="02000505000000020004" pitchFamily="2" charset="77"/>
              </a:rPr>
              <a:t>X Y Z A B C D E F G H I K L M N O P Q R S T V</a:t>
            </a:r>
          </a:p>
          <a:p>
            <a:pPr marL="0" indent="0">
              <a:buNone/>
            </a:pPr>
            <a:r>
              <a:rPr lang="en-US" sz="2000" dirty="0">
                <a:solidFill>
                  <a:srgbClr val="FFFFFF"/>
                </a:solidFill>
                <a:latin typeface="Herculanum" panose="02000505000000020004" pitchFamily="2" charset="77"/>
              </a:rPr>
              <a:t>↓  ↓ ↓  ↓ ↓ ↓ ↓ ↓  ↓  ↓ ↓ ↓   ↓ ↓  ↓   ↓  ↓ ↓ ↓ ↓ ↓  ↓ ↓</a:t>
            </a:r>
          </a:p>
          <a:p>
            <a:pPr marL="0" indent="0">
              <a:buNone/>
            </a:pPr>
            <a:r>
              <a:rPr lang="en-US" sz="2000" dirty="0">
                <a:solidFill>
                  <a:srgbClr val="FFFFFF"/>
                </a:solidFill>
                <a:latin typeface="Herculanum" panose="02000505000000020004" pitchFamily="2" charset="77"/>
              </a:rPr>
              <a:t>A B C D E F G H I K L M N O P Q R S T V X Y Z</a:t>
            </a:r>
          </a:p>
        </p:txBody>
      </p:sp>
      <p:sp>
        <p:nvSpPr>
          <p:cNvPr id="5" name="Slide Number Placeholder 4">
            <a:extLst>
              <a:ext uri="{FF2B5EF4-FFF2-40B4-BE49-F238E27FC236}">
                <a16:creationId xmlns:a16="http://schemas.microsoft.com/office/drawing/2014/main" id="{8EE1B43C-38AE-4D4B-8451-0DA5D3CD2665}"/>
              </a:ext>
            </a:extLst>
          </p:cNvPr>
          <p:cNvSpPr>
            <a:spLocks noGrp="1"/>
          </p:cNvSpPr>
          <p:nvPr>
            <p:ph type="sldNum" sz="quarter" idx="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955840228"/>
      </p:ext>
    </p:extLst>
  </p:cSld>
  <p:clrMapOvr>
    <a:overrideClrMapping bg1="dk1" tx1="lt1" bg2="dk2" tx2="lt2" accent1="accent1" accent2="accent2" accent3="accent3" accent4="accent4" accent5="accent5" accent6="accent6" hlink="hlink" folHlink="folHlink"/>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B1D6E64C-D81B-3B4E-ACEC-448CFF08B7E9}"/>
              </a:ext>
            </a:extLst>
          </p:cNvPr>
          <p:cNvPicPr>
            <a:picLocks noChangeAspect="1"/>
          </p:cNvPicPr>
          <p:nvPr/>
        </p:nvPicPr>
        <p:blipFill rotWithShape="1">
          <a:blip r:embed="rId3"/>
          <a:srcRect r="704" b="-2"/>
          <a:stretch/>
        </p:blipFill>
        <p:spPr>
          <a:xfrm>
            <a:off x="320040" y="320040"/>
            <a:ext cx="11548872" cy="4303462"/>
          </a:xfrm>
          <a:prstGeom prst="rect">
            <a:avLst/>
          </a:prstGeom>
        </p:spPr>
      </p:pic>
      <p:sp>
        <p:nvSpPr>
          <p:cNvPr id="12" name="Rectangle 1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CACDFD-A86E-DF4C-B7BB-E5FF995B0B26}"/>
              </a:ext>
            </a:extLst>
          </p:cNvPr>
          <p:cNvSpPr>
            <a:spLocks noGrp="1"/>
          </p:cNvSpPr>
          <p:nvPr>
            <p:ph type="title"/>
          </p:nvPr>
        </p:nvSpPr>
        <p:spPr>
          <a:xfrm>
            <a:off x="841248" y="5009083"/>
            <a:ext cx="2889504" cy="1345997"/>
          </a:xfrm>
        </p:spPr>
        <p:txBody>
          <a:bodyPr vert="horz" lIns="91440" tIns="45720" rIns="91440" bIns="45720" rtlCol="0" anchor="ctr">
            <a:normAutofit/>
          </a:bodyPr>
          <a:lstStyle/>
          <a:p>
            <a:r>
              <a:rPr lang="en-US" sz="2600">
                <a:solidFill>
                  <a:schemeClr val="bg1"/>
                </a:solidFill>
              </a:rPr>
              <a:t>Caesar Cipher</a:t>
            </a:r>
          </a:p>
        </p:txBody>
      </p:sp>
      <p:cxnSp>
        <p:nvCxnSpPr>
          <p:cNvPr id="14" name="Straight Connector 1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075F156-6FB9-C249-AAC9-95F033D36E11}"/>
              </a:ext>
            </a:extLst>
          </p:cNvPr>
          <p:cNvSpPr>
            <a:spLocks noGrp="1"/>
          </p:cNvSpPr>
          <p:nvPr>
            <p:ph type="body" idx="1"/>
          </p:nvPr>
        </p:nvSpPr>
        <p:spPr>
          <a:xfrm>
            <a:off x="4379976" y="5009083"/>
            <a:ext cx="6976872" cy="1345997"/>
          </a:xfrm>
        </p:spPr>
        <p:txBody>
          <a:bodyPr vert="horz" lIns="91440" tIns="45720" rIns="91440" bIns="45720" rtlCol="0" anchor="ctr">
            <a:normAutofit/>
          </a:bodyPr>
          <a:lstStyle/>
          <a:p>
            <a:r>
              <a:rPr lang="en-US" sz="1700">
                <a:solidFill>
                  <a:schemeClr val="bg1"/>
                </a:solidFill>
              </a:rPr>
              <a:t>Traditionally, the Caesar cipher replaces each letter with the letter three letters down.</a:t>
            </a:r>
          </a:p>
          <a:p>
            <a:r>
              <a:rPr lang="en-US" sz="1700">
                <a:solidFill>
                  <a:schemeClr val="bg1"/>
                </a:solidFill>
              </a:rPr>
              <a:t>This is a monoalphabetic substitution cipher.</a:t>
            </a:r>
            <a:endParaRPr lang="en-US" sz="1700" dirty="0">
              <a:solidFill>
                <a:schemeClr val="bg1"/>
              </a:solidFill>
            </a:endParaRPr>
          </a:p>
        </p:txBody>
      </p:sp>
      <p:sp>
        <p:nvSpPr>
          <p:cNvPr id="4" name="Slide Number Placeholder 3">
            <a:extLst>
              <a:ext uri="{FF2B5EF4-FFF2-40B4-BE49-F238E27FC236}">
                <a16:creationId xmlns:a16="http://schemas.microsoft.com/office/drawing/2014/main" id="{93B45E5C-6078-BA47-A128-E214ED76F62D}"/>
              </a:ext>
            </a:extLst>
          </p:cNvPr>
          <p:cNvSpPr>
            <a:spLocks noGrp="1"/>
          </p:cNvSpPr>
          <p:nvPr>
            <p:ph type="sldNum" sz="quarter" idx="2"/>
          </p:nvPr>
        </p:nvSpPr>
        <p:spPr/>
        <p:txBody>
          <a:bodyPr/>
          <a:lstStyle/>
          <a:p>
            <a:fld id="{86CB4B4D-7CA3-9044-876B-883B54F8677D}" type="slidenum">
              <a:rPr lang="en-US" smtClean="0">
                <a:solidFill>
                  <a:schemeClr val="bg1"/>
                </a:solidFill>
              </a:rPr>
              <a:t>11</a:t>
            </a:fld>
            <a:endParaRPr lang="en-US" dirty="0">
              <a:solidFill>
                <a:schemeClr val="bg1"/>
              </a:solidFill>
            </a:endParaRPr>
          </a:p>
        </p:txBody>
      </p:sp>
    </p:spTree>
    <p:extLst>
      <p:ext uri="{BB962C8B-B14F-4D97-AF65-F5344CB8AC3E}">
        <p14:creationId xmlns:p14="http://schemas.microsoft.com/office/powerpoint/2010/main" val="4207101745"/>
      </p:ext>
    </p:extLst>
  </p:cSld>
  <p:clrMapOvr>
    <a:overrideClrMapping bg1="dk1" tx1="lt1" bg2="dk2" tx2="lt2" accent1="accent1" accent2="accent2" accent3="accent3" accent4="accent4" accent5="accent5" accent6="accent6" hlink="hlink" folHlink="folHlink"/>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961D2B3-BDEE-2144-9EA6-9637AF2F07D9}"/>
              </a:ext>
            </a:extLst>
          </p:cNvPr>
          <p:cNvPicPr>
            <a:picLocks noChangeAspect="1"/>
          </p:cNvPicPr>
          <p:nvPr/>
        </p:nvPicPr>
        <p:blipFill rotWithShape="1">
          <a:blip r:embed="rId2">
            <a:alphaModFix amt="40000"/>
          </a:blip>
          <a:srcRect t="20906" b="22844"/>
          <a:stretch/>
        </p:blipFill>
        <p:spPr>
          <a:xfrm>
            <a:off x="19" y="205956"/>
            <a:ext cx="12191981" cy="6857990"/>
          </a:xfrm>
          <a:prstGeom prst="rect">
            <a:avLst/>
          </a:prstGeom>
        </p:spPr>
      </p:pic>
      <p:sp>
        <p:nvSpPr>
          <p:cNvPr id="2" name="Title 1">
            <a:extLst>
              <a:ext uri="{FF2B5EF4-FFF2-40B4-BE49-F238E27FC236}">
                <a16:creationId xmlns:a16="http://schemas.microsoft.com/office/drawing/2014/main" id="{1E8926AC-249E-0B4C-A614-2E111447AF6F}"/>
              </a:ext>
            </a:extLst>
          </p:cNvPr>
          <p:cNvSpPr>
            <a:spLocks noGrp="1"/>
          </p:cNvSpPr>
          <p:nvPr>
            <p:ph type="title"/>
          </p:nvPr>
        </p:nvSpPr>
        <p:spPr>
          <a:xfrm>
            <a:off x="838343" y="365125"/>
            <a:ext cx="10515600" cy="1325563"/>
          </a:xfrm>
        </p:spPr>
        <p:txBody>
          <a:bodyPr vert="horz" lIns="91440" tIns="45720" rIns="91440" bIns="45720" rtlCol="0" anchor="ctr">
            <a:normAutofit/>
          </a:bodyPr>
          <a:lstStyle/>
          <a:p>
            <a:r>
              <a:rPr lang="en-US" kern="1200" dirty="0">
                <a:solidFill>
                  <a:srgbClr val="FFFFFF"/>
                </a:solidFill>
                <a:latin typeface="+mj-lt"/>
                <a:ea typeface="+mj-ea"/>
                <a:cs typeface="+mj-cs"/>
              </a:rPr>
              <a:t>Vigenère Cipher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6551DE8-3086-F44E-8AF9-03F8312B81E0}"/>
                  </a:ext>
                </a:extLst>
              </p:cNvPr>
              <p:cNvSpPr>
                <a:spLocks noGrp="1"/>
              </p:cNvSpPr>
              <p:nvPr>
                <p:ph type="body" idx="1"/>
              </p:nvPr>
            </p:nvSpPr>
            <p:spPr>
              <a:xfrm>
                <a:off x="838344" y="2013625"/>
                <a:ext cx="5422413" cy="4163337"/>
              </a:xfrm>
            </p:spPr>
            <p:txBody>
              <a:bodyPr vert="horz" lIns="91440" tIns="45720" rIns="91440" bIns="45720" rtlCol="0">
                <a:normAutofit/>
              </a:bodyPr>
              <a:lstStyle/>
              <a:p>
                <a:r>
                  <a:rPr lang="en-US" sz="2000" dirty="0">
                    <a:solidFill>
                      <a:srgbClr val="FFFFFF"/>
                    </a:solidFill>
                  </a:rPr>
                  <a:t>In this cipher, the key is a </a:t>
                </a:r>
                <a:r>
                  <a:rPr lang="en-US" sz="2000" i="1" dirty="0">
                    <a:solidFill>
                      <a:srgbClr val="FFFFFF"/>
                    </a:solidFill>
                  </a:rPr>
                  <a:t>word</a:t>
                </a:r>
                <a:r>
                  <a:rPr lang="en-US" sz="2000" dirty="0">
                    <a:solidFill>
                      <a:srgbClr val="FFFFFF"/>
                    </a:solidFill>
                  </a:rPr>
                  <a:t> and each letter is used to shift a letter of the clear text by its ordinal number positions.</a:t>
                </a:r>
              </a:p>
              <a:p>
                <a:r>
                  <a:rPr lang="en-US" sz="2000" dirty="0">
                    <a:solidFill>
                      <a:srgbClr val="FFFFFF"/>
                    </a:solidFill>
                  </a:rPr>
                  <a:t>To encrypt, a table of alphabets can be used, termed a tabula recta, </a:t>
                </a:r>
                <a:r>
                  <a:rPr lang="en-US" sz="2000" i="1" dirty="0">
                    <a:solidFill>
                      <a:srgbClr val="FFFFFF"/>
                    </a:solidFill>
                  </a:rPr>
                  <a:t>Vigenère square</a:t>
                </a:r>
                <a:r>
                  <a:rPr lang="en-US" sz="2000" dirty="0">
                    <a:solidFill>
                      <a:srgbClr val="FFFFFF"/>
                    </a:solidFill>
                  </a:rPr>
                  <a:t> or </a:t>
                </a:r>
                <a:r>
                  <a:rPr lang="en-US" sz="2000" i="1" dirty="0">
                    <a:solidFill>
                      <a:srgbClr val="FFFFFF"/>
                    </a:solidFill>
                  </a:rPr>
                  <a:t>Vigenère table</a:t>
                </a:r>
                <a:r>
                  <a:rPr lang="en-US" sz="2000" dirty="0">
                    <a:solidFill>
                      <a:srgbClr val="FFFFFF"/>
                    </a:solidFill>
                  </a:rPr>
                  <a:t>.</a:t>
                </a:r>
              </a:p>
              <a:p>
                <a:r>
                  <a:rPr lang="en-US" sz="2000" dirty="0">
                    <a:solidFill>
                      <a:srgbClr val="FFFFFF"/>
                    </a:solidFill>
                  </a:rPr>
                  <a:t>Algebraically,</a:t>
                </a:r>
              </a:p>
              <a:p>
                <a:pPr lvl="1"/>
                <a14:m>
                  <m:oMath xmlns:m="http://schemas.openxmlformats.org/officeDocument/2006/math">
                    <m:sSub>
                      <m:sSubPr>
                        <m:ctrlPr>
                          <a:rPr lang="en-US" sz="2000" b="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𝐶</m:t>
                        </m:r>
                      </m:e>
                      <m:sub>
                        <m:r>
                          <a:rPr lang="en-US" sz="2000" b="0" i="1">
                            <a:solidFill>
                              <a:srgbClr val="FFFFFF"/>
                            </a:solidFill>
                            <a:latin typeface="Cambria Math" panose="02040503050406030204" pitchFamily="18" charset="0"/>
                          </a:rPr>
                          <m:t>𝑖</m:t>
                        </m:r>
                      </m:sub>
                    </m:sSub>
                    <m:r>
                      <a:rPr lang="en-US" sz="2000" b="0" i="1">
                        <a:solidFill>
                          <a:srgbClr val="FFFFFF"/>
                        </a:solidFill>
                        <a:latin typeface="Cambria Math" panose="02040503050406030204" pitchFamily="18" charset="0"/>
                      </a:rPr>
                      <m:t>=</m:t>
                    </m:r>
                    <m:sSub>
                      <m:sSubPr>
                        <m:ctrlPr>
                          <a:rPr lang="en-US" sz="2000" b="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𝐸</m:t>
                        </m:r>
                      </m:e>
                      <m:sub>
                        <m:r>
                          <a:rPr lang="en-US" sz="2000" b="0" i="1">
                            <a:solidFill>
                              <a:srgbClr val="FFFFFF"/>
                            </a:solidFill>
                            <a:latin typeface="Cambria Math" panose="02040503050406030204" pitchFamily="18" charset="0"/>
                          </a:rPr>
                          <m:t>𝐾</m:t>
                        </m:r>
                      </m:sub>
                    </m:sSub>
                    <m:d>
                      <m:dPr>
                        <m:ctrlPr>
                          <a:rPr lang="en-US" sz="2000" b="0" i="1">
                            <a:solidFill>
                              <a:srgbClr val="FFFFFF"/>
                            </a:solidFill>
                            <a:latin typeface="Cambria Math" panose="02040503050406030204" pitchFamily="18" charset="0"/>
                          </a:rPr>
                        </m:ctrlPr>
                      </m:dPr>
                      <m:e>
                        <m:sSub>
                          <m:sSubPr>
                            <m:ctrlPr>
                              <a:rPr lang="en-US" sz="2000" b="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𝑀</m:t>
                            </m:r>
                          </m:e>
                          <m:sub>
                            <m:r>
                              <a:rPr lang="en-US" sz="2000" b="0" i="1">
                                <a:solidFill>
                                  <a:srgbClr val="FFFFFF"/>
                                </a:solidFill>
                                <a:latin typeface="Cambria Math" panose="02040503050406030204" pitchFamily="18" charset="0"/>
                              </a:rPr>
                              <m:t>𝑖</m:t>
                            </m:r>
                          </m:sub>
                        </m:sSub>
                      </m:e>
                    </m:d>
                    <m:r>
                      <a:rPr lang="en-US" sz="2000" b="0" i="1">
                        <a:solidFill>
                          <a:srgbClr val="FFFFFF"/>
                        </a:solidFill>
                        <a:latin typeface="Cambria Math" panose="02040503050406030204" pitchFamily="18" charset="0"/>
                      </a:rPr>
                      <m:t>=</m:t>
                    </m:r>
                    <m:d>
                      <m:dPr>
                        <m:ctrlPr>
                          <a:rPr lang="en-US" sz="2000" b="0" i="1">
                            <a:solidFill>
                              <a:srgbClr val="FFFFFF"/>
                            </a:solidFill>
                            <a:latin typeface="Cambria Math" panose="02040503050406030204" pitchFamily="18" charset="0"/>
                          </a:rPr>
                        </m:ctrlPr>
                      </m:dPr>
                      <m:e>
                        <m:sSub>
                          <m:sSubPr>
                            <m:ctrlPr>
                              <a:rPr lang="en-US" sz="2000" b="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𝑀</m:t>
                            </m:r>
                          </m:e>
                          <m:sub>
                            <m:r>
                              <a:rPr lang="en-US" sz="2000" b="0" i="1">
                                <a:solidFill>
                                  <a:srgbClr val="FFFFFF"/>
                                </a:solidFill>
                                <a:latin typeface="Cambria Math" panose="02040503050406030204" pitchFamily="18" charset="0"/>
                              </a:rPr>
                              <m:t>𝑖</m:t>
                            </m:r>
                          </m:sub>
                        </m:sSub>
                        <m:r>
                          <a:rPr lang="en-US" sz="2000" b="0" i="1">
                            <a:solidFill>
                              <a:srgbClr val="FFFFFF"/>
                            </a:solidFill>
                            <a:latin typeface="Cambria Math" panose="02040503050406030204" pitchFamily="18" charset="0"/>
                          </a:rPr>
                          <m:t>+</m:t>
                        </m:r>
                        <m:sSub>
                          <m:sSubPr>
                            <m:ctrlPr>
                              <a:rPr lang="en-US" sz="2000" b="0" i="1" smtClean="0">
                                <a:solidFill>
                                  <a:srgbClr val="FFFFFF"/>
                                </a:solidFill>
                                <a:latin typeface="Cambria Math" panose="02040503050406030204" pitchFamily="18" charset="0"/>
                              </a:rPr>
                            </m:ctrlPr>
                          </m:sSubPr>
                          <m:e>
                            <m:r>
                              <a:rPr lang="en-US" sz="2000" b="0" i="1" smtClean="0">
                                <a:solidFill>
                                  <a:srgbClr val="FFFFFF"/>
                                </a:solidFill>
                                <a:latin typeface="Cambria Math" panose="02040503050406030204" pitchFamily="18" charset="0"/>
                              </a:rPr>
                              <m:t>𝐾</m:t>
                            </m:r>
                          </m:e>
                          <m:sub>
                            <m:r>
                              <a:rPr lang="en-US" sz="2000" b="0" i="1" smtClean="0">
                                <a:solidFill>
                                  <a:srgbClr val="FFFFFF"/>
                                </a:solidFill>
                                <a:latin typeface="Cambria Math" panose="02040503050406030204" pitchFamily="18" charset="0"/>
                              </a:rPr>
                              <m:t>𝑖</m:t>
                            </m:r>
                          </m:sub>
                        </m:sSub>
                        <m:r>
                          <a:rPr lang="en-US" sz="2000" b="0" i="1" smtClean="0">
                            <a:solidFill>
                              <a:srgbClr val="FFFFFF"/>
                            </a:solidFill>
                            <a:latin typeface="Cambria Math" panose="02040503050406030204" pitchFamily="18" charset="0"/>
                          </a:rPr>
                          <m:t>+26</m:t>
                        </m:r>
                      </m:e>
                    </m:d>
                    <m:r>
                      <a:rPr lang="en-US" sz="2000" b="0" i="1">
                        <a:solidFill>
                          <a:srgbClr val="FFFFFF"/>
                        </a:solidFill>
                        <a:latin typeface="Cambria Math" panose="02040503050406030204" pitchFamily="18" charset="0"/>
                      </a:rPr>
                      <m:t> </m:t>
                    </m:r>
                    <m:r>
                      <m:rPr>
                        <m:sty m:val="p"/>
                      </m:rPr>
                      <a:rPr lang="en-US" sz="2000" b="0" i="0">
                        <a:solidFill>
                          <a:srgbClr val="FFFFFF"/>
                        </a:solidFill>
                        <a:latin typeface="Cambria Math" panose="02040503050406030204" pitchFamily="18" charset="0"/>
                      </a:rPr>
                      <m:t>mod</m:t>
                    </m:r>
                    <m:r>
                      <a:rPr lang="en-US" sz="2000" b="0" i="1">
                        <a:solidFill>
                          <a:srgbClr val="FFFFFF"/>
                        </a:solidFill>
                        <a:latin typeface="Cambria Math" panose="02040503050406030204" pitchFamily="18" charset="0"/>
                      </a:rPr>
                      <m:t> 26</m:t>
                    </m:r>
                  </m:oMath>
                </a14:m>
                <a:endParaRPr lang="en-US" sz="2000" dirty="0">
                  <a:solidFill>
                    <a:srgbClr val="FFFFFF"/>
                  </a:solidFill>
                </a:endParaRPr>
              </a:p>
              <a:p>
                <a:pPr lvl="1"/>
                <a:endParaRPr lang="en-US" sz="2000" dirty="0">
                  <a:solidFill>
                    <a:srgbClr val="FFFFFF"/>
                  </a:solidFill>
                </a:endParaRPr>
              </a:p>
              <a:p>
                <a:pPr lvl="1"/>
                <a14:m>
                  <m:oMath xmlns:m="http://schemas.openxmlformats.org/officeDocument/2006/math">
                    <m:sSub>
                      <m:sSubPr>
                        <m:ctrlPr>
                          <a:rPr lang="en-US" sz="2000" b="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𝑀</m:t>
                        </m:r>
                      </m:e>
                      <m:sub>
                        <m:r>
                          <a:rPr lang="en-US" sz="2000" b="0" i="1">
                            <a:solidFill>
                              <a:srgbClr val="FFFFFF"/>
                            </a:solidFill>
                            <a:latin typeface="Cambria Math" panose="02040503050406030204" pitchFamily="18" charset="0"/>
                          </a:rPr>
                          <m:t>𝑖</m:t>
                        </m:r>
                      </m:sub>
                    </m:sSub>
                    <m:r>
                      <a:rPr lang="en-US" sz="2000" b="0" i="1">
                        <a:solidFill>
                          <a:srgbClr val="FFFFFF"/>
                        </a:solidFill>
                        <a:latin typeface="Cambria Math" panose="02040503050406030204" pitchFamily="18" charset="0"/>
                      </a:rPr>
                      <m:t>=</m:t>
                    </m:r>
                    <m:sSub>
                      <m:sSubPr>
                        <m:ctrlPr>
                          <a:rPr lang="en-US" sz="2000" b="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𝐷</m:t>
                        </m:r>
                      </m:e>
                      <m:sub>
                        <m:r>
                          <a:rPr lang="en-US" sz="2000" b="0" i="1">
                            <a:solidFill>
                              <a:srgbClr val="FFFFFF"/>
                            </a:solidFill>
                            <a:latin typeface="Cambria Math" panose="02040503050406030204" pitchFamily="18" charset="0"/>
                          </a:rPr>
                          <m:t>𝐾</m:t>
                        </m:r>
                      </m:sub>
                    </m:sSub>
                    <m:d>
                      <m:dPr>
                        <m:ctrlPr>
                          <a:rPr lang="en-US" sz="2000" b="0" i="1">
                            <a:solidFill>
                              <a:srgbClr val="FFFFFF"/>
                            </a:solidFill>
                            <a:latin typeface="Cambria Math" panose="02040503050406030204" pitchFamily="18" charset="0"/>
                          </a:rPr>
                        </m:ctrlPr>
                      </m:dPr>
                      <m:e>
                        <m:sSub>
                          <m:sSubPr>
                            <m:ctrlPr>
                              <a:rPr lang="en-US" sz="2000" b="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𝐶</m:t>
                            </m:r>
                          </m:e>
                          <m:sub>
                            <m:r>
                              <a:rPr lang="en-US" sz="2000" b="0" i="1">
                                <a:solidFill>
                                  <a:srgbClr val="FFFFFF"/>
                                </a:solidFill>
                                <a:latin typeface="Cambria Math" panose="02040503050406030204" pitchFamily="18" charset="0"/>
                              </a:rPr>
                              <m:t>𝑖</m:t>
                            </m:r>
                          </m:sub>
                        </m:sSub>
                      </m:e>
                    </m:d>
                    <m:r>
                      <a:rPr lang="en-US" sz="2000" b="0" i="1">
                        <a:solidFill>
                          <a:srgbClr val="FFFFFF"/>
                        </a:solidFill>
                        <a:latin typeface="Cambria Math" panose="02040503050406030204" pitchFamily="18" charset="0"/>
                      </a:rPr>
                      <m:t>=</m:t>
                    </m:r>
                    <m:d>
                      <m:dPr>
                        <m:ctrlPr>
                          <a:rPr lang="en-US" sz="2000" b="0" i="1">
                            <a:solidFill>
                              <a:srgbClr val="FFFFFF"/>
                            </a:solidFill>
                            <a:latin typeface="Cambria Math" panose="02040503050406030204" pitchFamily="18" charset="0"/>
                          </a:rPr>
                        </m:ctrlPr>
                      </m:dPr>
                      <m:e>
                        <m:sSub>
                          <m:sSubPr>
                            <m:ctrlPr>
                              <a:rPr lang="en-US" sz="2000" b="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𝐶</m:t>
                            </m:r>
                          </m:e>
                          <m:sub>
                            <m:r>
                              <a:rPr lang="en-US" sz="2000" b="0" i="1">
                                <a:solidFill>
                                  <a:srgbClr val="FFFFFF"/>
                                </a:solidFill>
                                <a:latin typeface="Cambria Math" panose="02040503050406030204" pitchFamily="18" charset="0"/>
                              </a:rPr>
                              <m:t>𝑖</m:t>
                            </m:r>
                          </m:sub>
                        </m:sSub>
                        <m:r>
                          <a:rPr lang="en-US" sz="2000" b="0" i="1">
                            <a:solidFill>
                              <a:srgbClr val="FFFFFF"/>
                            </a:solidFill>
                            <a:latin typeface="Cambria Math" panose="02040503050406030204" pitchFamily="18" charset="0"/>
                          </a:rPr>
                          <m:t>−</m:t>
                        </m:r>
                        <m:sSub>
                          <m:sSubPr>
                            <m:ctrlPr>
                              <a:rPr lang="en-US" sz="2000" b="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𝐾</m:t>
                            </m:r>
                          </m:e>
                          <m:sub>
                            <m:r>
                              <a:rPr lang="en-US" sz="2000" b="0" i="1">
                                <a:solidFill>
                                  <a:srgbClr val="FFFFFF"/>
                                </a:solidFill>
                                <a:latin typeface="Cambria Math" panose="02040503050406030204" pitchFamily="18" charset="0"/>
                              </a:rPr>
                              <m:t>𝑖</m:t>
                            </m:r>
                          </m:sub>
                        </m:sSub>
                        <m:r>
                          <a:rPr lang="en-US" sz="2000" b="0" i="1">
                            <a:solidFill>
                              <a:srgbClr val="FFFFFF"/>
                            </a:solidFill>
                            <a:latin typeface="Cambria Math" panose="02040503050406030204" pitchFamily="18" charset="0"/>
                          </a:rPr>
                          <m:t>+26</m:t>
                        </m:r>
                      </m:e>
                    </m:d>
                    <m:r>
                      <a:rPr lang="en-US" sz="2000" b="0" i="1">
                        <a:solidFill>
                          <a:srgbClr val="FFFFFF"/>
                        </a:solidFill>
                        <a:latin typeface="Cambria Math" panose="02040503050406030204" pitchFamily="18" charset="0"/>
                      </a:rPr>
                      <m:t> </m:t>
                    </m:r>
                    <m:r>
                      <m:rPr>
                        <m:sty m:val="p"/>
                      </m:rPr>
                      <a:rPr lang="en-US" sz="2000" b="0" i="1">
                        <a:solidFill>
                          <a:srgbClr val="FFFFFF"/>
                        </a:solidFill>
                        <a:latin typeface="Cambria Math" panose="02040503050406030204" pitchFamily="18" charset="0"/>
                      </a:rPr>
                      <m:t>mod</m:t>
                    </m:r>
                    <m:r>
                      <a:rPr lang="en-US" sz="2000" b="0" i="1">
                        <a:solidFill>
                          <a:srgbClr val="FFFFFF"/>
                        </a:solidFill>
                        <a:latin typeface="Cambria Math" panose="02040503050406030204" pitchFamily="18" charset="0"/>
                      </a:rPr>
                      <m:t> 26</m:t>
                    </m:r>
                  </m:oMath>
                </a14:m>
                <a:endParaRPr lang="en-US" sz="2000" b="0" dirty="0">
                  <a:solidFill>
                    <a:srgbClr val="FFFFFF"/>
                  </a:solidFill>
                </a:endParaRPr>
              </a:p>
              <a:p>
                <a:pPr marL="0"/>
                <a:endParaRPr lang="en-US" sz="2000" dirty="0">
                  <a:solidFill>
                    <a:srgbClr val="FFFFFF"/>
                  </a:solidFill>
                </a:endParaRPr>
              </a:p>
            </p:txBody>
          </p:sp>
        </mc:Choice>
        <mc:Fallback xmlns="">
          <p:sp>
            <p:nvSpPr>
              <p:cNvPr id="3" name="Text Placeholder 2">
                <a:extLst>
                  <a:ext uri="{FF2B5EF4-FFF2-40B4-BE49-F238E27FC236}">
                    <a16:creationId xmlns:a16="http://schemas.microsoft.com/office/drawing/2014/main" id="{06551DE8-3086-F44E-8AF9-03F8312B81E0}"/>
                  </a:ext>
                </a:extLst>
              </p:cNvPr>
              <p:cNvSpPr>
                <a:spLocks noGrp="1" noRot="1" noChangeAspect="1" noMove="1" noResize="1" noEditPoints="1" noAdjustHandles="1" noChangeArrowheads="1" noChangeShapeType="1" noTextEdit="1"/>
              </p:cNvSpPr>
              <p:nvPr>
                <p:ph type="body" idx="1"/>
              </p:nvPr>
            </p:nvSpPr>
            <p:spPr>
              <a:xfrm>
                <a:off x="838344" y="2013625"/>
                <a:ext cx="5422413" cy="4163337"/>
              </a:xfrm>
              <a:blipFill>
                <a:blip r:embed="rId3"/>
                <a:stretch>
                  <a:fillRect l="-935" t="-1524" r="-1869"/>
                </a:stretch>
              </a:blipFill>
            </p:spPr>
            <p:txBody>
              <a:bodyPr/>
              <a:lstStyle/>
              <a:p>
                <a:r>
                  <a:rPr lang="en-US">
                    <a:noFill/>
                  </a:rPr>
                  <a:t> </a:t>
                </a:r>
              </a:p>
            </p:txBody>
          </p:sp>
        </mc:Fallback>
      </mc:AlternateContent>
      <p:pic>
        <p:nvPicPr>
          <p:cNvPr id="5" name="Picture 4" descr="A close-up of a person&#10;&#10;Description automatically generated">
            <a:extLst>
              <a:ext uri="{FF2B5EF4-FFF2-40B4-BE49-F238E27FC236}">
                <a16:creationId xmlns:a16="http://schemas.microsoft.com/office/drawing/2014/main" id="{07963F5A-4D24-4949-874E-397F7269F537}"/>
              </a:ext>
            </a:extLst>
          </p:cNvPr>
          <p:cNvPicPr>
            <a:picLocks noChangeAspect="1"/>
          </p:cNvPicPr>
          <p:nvPr/>
        </p:nvPicPr>
        <p:blipFill rotWithShape="1">
          <a:blip r:embed="rId4"/>
          <a:srcRect t="8137" r="-2" b="29509"/>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4" name="Slide Number Placeholder 3">
            <a:extLst>
              <a:ext uri="{FF2B5EF4-FFF2-40B4-BE49-F238E27FC236}">
                <a16:creationId xmlns:a16="http://schemas.microsoft.com/office/drawing/2014/main" id="{DDD48F77-A1B5-DE40-AEB2-5CD09064A13F}"/>
              </a:ext>
            </a:extLst>
          </p:cNvPr>
          <p:cNvSpPr>
            <a:spLocks noGrp="1"/>
          </p:cNvSpPr>
          <p:nvPr>
            <p:ph type="sldNum" sz="quarter" idx="2"/>
          </p:nvPr>
        </p:nvSpPr>
        <p:spPr/>
        <p:txBody>
          <a:bodyPr/>
          <a:lstStyle/>
          <a:p>
            <a:fld id="{86CB4B4D-7CA3-9044-876B-883B54F8677D}" type="slidenum">
              <a:rPr lang="en-US" smtClean="0"/>
              <a:t>12</a:t>
            </a:fld>
            <a:endParaRPr lang="en-US"/>
          </a:p>
        </p:txBody>
      </p:sp>
    </p:spTree>
    <p:extLst>
      <p:ext uri="{BB962C8B-B14F-4D97-AF65-F5344CB8AC3E}">
        <p14:creationId xmlns:p14="http://schemas.microsoft.com/office/powerpoint/2010/main" val="7530234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37CF9-6E8F-6C43-B7A5-1855D5D58D75}"/>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3700" kern="1200">
                <a:solidFill>
                  <a:srgbClr val="FFFFFF"/>
                </a:solidFill>
                <a:latin typeface="+mj-lt"/>
                <a:ea typeface="+mj-ea"/>
                <a:cs typeface="+mj-cs"/>
              </a:rPr>
              <a:t>Vigenère Encode</a:t>
            </a:r>
            <a:br>
              <a:rPr lang="en-US" sz="3700" kern="1200">
                <a:solidFill>
                  <a:srgbClr val="FFFFFF"/>
                </a:solidFill>
                <a:latin typeface="+mj-lt"/>
                <a:ea typeface="+mj-ea"/>
                <a:cs typeface="+mj-cs"/>
              </a:rPr>
            </a:br>
            <a:r>
              <a:rPr lang="en-US" sz="3700" kern="1200">
                <a:solidFill>
                  <a:srgbClr val="FFFFFF"/>
                </a:solidFill>
                <a:latin typeface="+mj-lt"/>
                <a:ea typeface="+mj-ea"/>
                <a:cs typeface="+mj-cs"/>
              </a:rPr>
              <a:t>(adapted to ASCII)</a:t>
            </a:r>
          </a:p>
        </p:txBody>
      </p:sp>
      <p:pic>
        <p:nvPicPr>
          <p:cNvPr id="5" name="Picture 4" descr="Text&#10;&#10;Description automatically generated">
            <a:extLst>
              <a:ext uri="{FF2B5EF4-FFF2-40B4-BE49-F238E27FC236}">
                <a16:creationId xmlns:a16="http://schemas.microsoft.com/office/drawing/2014/main" id="{6051763A-0399-714C-BE77-825EF4675497}"/>
              </a:ext>
            </a:extLst>
          </p:cNvPr>
          <p:cNvPicPr>
            <a:picLocks noChangeAspect="1"/>
          </p:cNvPicPr>
          <p:nvPr/>
        </p:nvPicPr>
        <p:blipFill>
          <a:blip r:embed="rId2"/>
          <a:stretch>
            <a:fillRect/>
          </a:stretch>
        </p:blipFill>
        <p:spPr>
          <a:xfrm>
            <a:off x="1309032" y="390832"/>
            <a:ext cx="9666555" cy="4519114"/>
          </a:xfrm>
          <a:prstGeom prst="rect">
            <a:avLst/>
          </a:prstGeom>
        </p:spPr>
      </p:pic>
      <p:sp>
        <p:nvSpPr>
          <p:cNvPr id="3" name="Slide Number Placeholder 2">
            <a:extLst>
              <a:ext uri="{FF2B5EF4-FFF2-40B4-BE49-F238E27FC236}">
                <a16:creationId xmlns:a16="http://schemas.microsoft.com/office/drawing/2014/main" id="{3986EB76-056D-2F48-900A-65FE2BC34619}"/>
              </a:ext>
            </a:extLst>
          </p:cNvPr>
          <p:cNvSpPr>
            <a:spLocks noGrp="1"/>
          </p:cNvSpPr>
          <p:nvPr>
            <p:ph type="sldNum" sz="quarter" idx="2"/>
          </p:nvPr>
        </p:nvSpPr>
        <p:spPr>
          <a:xfrm>
            <a:off x="11704319" y="6455664"/>
            <a:ext cx="448056" cy="365125"/>
          </a:xfrm>
        </p:spPr>
        <p:txBody>
          <a:bodyPr vert="horz" lIns="91440" tIns="45720" rIns="91440" bIns="45720" rtlCol="0" anchor="ctr">
            <a:normAutofit/>
          </a:bodyPr>
          <a:lstStyle/>
          <a:p>
            <a:pPr defTabSz="914400">
              <a:spcAft>
                <a:spcPts val="600"/>
              </a:spcAft>
            </a:pPr>
            <a:fld id="{86CB4B4D-7CA3-9044-876B-883B54F8677D}" type="slidenum">
              <a:rPr lang="en-US" sz="1100">
                <a:solidFill>
                  <a:srgbClr val="FFFFFF"/>
                </a:solidFill>
              </a:rPr>
              <a:pPr defTabSz="914400">
                <a:spcAft>
                  <a:spcPts val="600"/>
                </a:spcAft>
              </a:pPr>
              <a:t>13</a:t>
            </a:fld>
            <a:endParaRPr lang="en-US" sz="1100">
              <a:solidFill>
                <a:srgbClr val="FFFFFF"/>
              </a:solidFill>
            </a:endParaRPr>
          </a:p>
        </p:txBody>
      </p:sp>
    </p:spTree>
    <p:extLst>
      <p:ext uri="{BB962C8B-B14F-4D97-AF65-F5344CB8AC3E}">
        <p14:creationId xmlns:p14="http://schemas.microsoft.com/office/powerpoint/2010/main" val="42535017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0AA30-3BB0-C441-94BF-49743ED2DA94}"/>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3700" kern="1200">
                <a:solidFill>
                  <a:srgbClr val="FFFFFF"/>
                </a:solidFill>
                <a:latin typeface="+mj-lt"/>
                <a:ea typeface="+mj-ea"/>
                <a:cs typeface="+mj-cs"/>
              </a:rPr>
              <a:t>Vigenère Decode</a:t>
            </a:r>
            <a:br>
              <a:rPr lang="en-US" sz="3700" kern="1200">
                <a:solidFill>
                  <a:srgbClr val="FFFFFF"/>
                </a:solidFill>
                <a:latin typeface="+mj-lt"/>
                <a:ea typeface="+mj-ea"/>
                <a:cs typeface="+mj-cs"/>
              </a:rPr>
            </a:br>
            <a:r>
              <a:rPr lang="en-US" sz="3700" kern="1200">
                <a:solidFill>
                  <a:srgbClr val="FFFFFF"/>
                </a:solidFill>
                <a:latin typeface="+mj-lt"/>
                <a:ea typeface="+mj-ea"/>
                <a:cs typeface="+mj-cs"/>
              </a:rPr>
              <a:t>(Adapted to ASCII)</a:t>
            </a:r>
          </a:p>
        </p:txBody>
      </p:sp>
      <p:pic>
        <p:nvPicPr>
          <p:cNvPr id="6" name="Picture 5" descr="Text&#10;&#10;Description automatically generated">
            <a:extLst>
              <a:ext uri="{FF2B5EF4-FFF2-40B4-BE49-F238E27FC236}">
                <a16:creationId xmlns:a16="http://schemas.microsoft.com/office/drawing/2014/main" id="{CCB7C632-58B2-BE40-ABD8-3D4515A74942}"/>
              </a:ext>
            </a:extLst>
          </p:cNvPr>
          <p:cNvPicPr>
            <a:picLocks noChangeAspect="1"/>
          </p:cNvPicPr>
          <p:nvPr/>
        </p:nvPicPr>
        <p:blipFill rotWithShape="1">
          <a:blip r:embed="rId2"/>
          <a:srcRect r="8069" b="1"/>
          <a:stretch/>
        </p:blipFill>
        <p:spPr>
          <a:xfrm>
            <a:off x="1044750" y="390832"/>
            <a:ext cx="10195118" cy="4519114"/>
          </a:xfrm>
          <a:prstGeom prst="rect">
            <a:avLst/>
          </a:prstGeom>
        </p:spPr>
      </p:pic>
      <p:sp>
        <p:nvSpPr>
          <p:cNvPr id="3" name="Slide Number Placeholder 2">
            <a:extLst>
              <a:ext uri="{FF2B5EF4-FFF2-40B4-BE49-F238E27FC236}">
                <a16:creationId xmlns:a16="http://schemas.microsoft.com/office/drawing/2014/main" id="{3B6215AA-2368-0E4A-B8B5-7BF20B0988B9}"/>
              </a:ext>
            </a:extLst>
          </p:cNvPr>
          <p:cNvSpPr>
            <a:spLocks noGrp="1"/>
          </p:cNvSpPr>
          <p:nvPr>
            <p:ph type="sldNum" sz="quarter" idx="2"/>
          </p:nvPr>
        </p:nvSpPr>
        <p:spPr>
          <a:xfrm>
            <a:off x="11704319" y="6455664"/>
            <a:ext cx="448056" cy="365125"/>
          </a:xfrm>
        </p:spPr>
        <p:txBody>
          <a:bodyPr vert="horz" lIns="91440" tIns="45720" rIns="91440" bIns="45720" rtlCol="0" anchor="ctr">
            <a:normAutofit/>
          </a:bodyPr>
          <a:lstStyle/>
          <a:p>
            <a:pPr defTabSz="914400">
              <a:spcAft>
                <a:spcPts val="600"/>
              </a:spcAft>
            </a:pPr>
            <a:fld id="{86CB4B4D-7CA3-9044-876B-883B54F8677D}" type="slidenum">
              <a:rPr lang="en-US" sz="1100">
                <a:solidFill>
                  <a:srgbClr val="FFFFFF"/>
                </a:solidFill>
              </a:rPr>
              <a:pPr defTabSz="914400">
                <a:spcAft>
                  <a:spcPts val="600"/>
                </a:spcAft>
              </a:pPr>
              <a:t>14</a:t>
            </a:fld>
            <a:endParaRPr lang="en-US" sz="1100">
              <a:solidFill>
                <a:srgbClr val="FFFFFF"/>
              </a:solidFill>
            </a:endParaRPr>
          </a:p>
        </p:txBody>
      </p:sp>
    </p:spTree>
    <p:extLst>
      <p:ext uri="{BB962C8B-B14F-4D97-AF65-F5344CB8AC3E}">
        <p14:creationId xmlns:p14="http://schemas.microsoft.com/office/powerpoint/2010/main" val="1869107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Unbreakable codes"/>
          <p:cNvSpPr txBox="1">
            <a:spLocks noGrp="1"/>
          </p:cNvSpPr>
          <p:nvPr>
            <p:ph type="title"/>
          </p:nvPr>
        </p:nvSpPr>
        <p:spPr>
          <a:xfrm>
            <a:off x="6513788" y="365125"/>
            <a:ext cx="4840010" cy="1807305"/>
          </a:xfrm>
          <a:prstGeom prst="rect">
            <a:avLst/>
          </a:prstGeom>
        </p:spPr>
        <p:txBody>
          <a:bodyPr vert="horz" lIns="91440" tIns="45720" rIns="91440" bIns="45720" rtlCol="0" anchor="ctr">
            <a:normAutofit/>
          </a:bodyPr>
          <a:lstStyle/>
          <a:p>
            <a:r>
              <a:rPr lang="en-US"/>
              <a:t>Unbreakable Codes</a:t>
            </a:r>
          </a:p>
        </p:txBody>
      </p:sp>
      <p:pic>
        <p:nvPicPr>
          <p:cNvPr id="1026" name="Picture 2" descr="claude shannon | (Roughly) Daily">
            <a:extLst>
              <a:ext uri="{FF2B5EF4-FFF2-40B4-BE49-F238E27FC236}">
                <a16:creationId xmlns:a16="http://schemas.microsoft.com/office/drawing/2014/main" id="{16130FB3-C122-9E46-81B6-2046D6C80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67" r="7694" b="-2"/>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38" name="There is such a thing as an unbreakable code: one-time pad…"/>
          <p:cNvSpPr txBox="1">
            <a:spLocks noGrp="1"/>
          </p:cNvSpPr>
          <p:nvPr>
            <p:ph type="body" idx="1"/>
          </p:nvPr>
        </p:nvSpPr>
        <p:spPr>
          <a:xfrm>
            <a:off x="6513788" y="2333297"/>
            <a:ext cx="4840010" cy="3843666"/>
          </a:xfrm>
          <a:prstGeom prst="rect">
            <a:avLst/>
          </a:prstGeom>
        </p:spPr>
        <p:txBody>
          <a:bodyPr vert="horz" lIns="91440" tIns="45720" rIns="91440" bIns="45720" rtlCol="0">
            <a:normAutofit/>
          </a:bodyPr>
          <a:lstStyle/>
          <a:p>
            <a:r>
              <a:rPr lang="en-US" sz="1400"/>
              <a:t>There </a:t>
            </a:r>
            <a:r>
              <a:rPr lang="en-US" sz="1400" i="1"/>
              <a:t>is</a:t>
            </a:r>
            <a:r>
              <a:rPr lang="en-US" sz="1400"/>
              <a:t> such a thing as an unbreakable code: It’s called the </a:t>
            </a:r>
            <a:r>
              <a:rPr lang="en-US" sz="1400" i="1"/>
              <a:t>one-time pad.</a:t>
            </a:r>
          </a:p>
          <a:p>
            <a:pPr lvl="1"/>
            <a:r>
              <a:rPr lang="en-US" sz="1400"/>
              <a:t>Use a </a:t>
            </a:r>
            <a:r>
              <a:rPr lang="en-US" sz="1400" i="1"/>
              <a:t>truly random key as long as the message</a:t>
            </a:r>
            <a:r>
              <a:rPr lang="en-US" sz="1400"/>
              <a:t> to be encoded.</a:t>
            </a:r>
          </a:p>
          <a:p>
            <a:pPr lvl="2"/>
            <a:r>
              <a:rPr lang="en-US" sz="1400"/>
              <a:t>XOR the message with the key a bit at a time.</a:t>
            </a:r>
          </a:p>
          <a:p>
            <a:r>
              <a:rPr lang="en-US" sz="1400"/>
              <a:t>Code is unbreakable because</a:t>
            </a:r>
          </a:p>
          <a:p>
            <a:pPr lvl="1"/>
            <a:r>
              <a:rPr lang="en-US" sz="1400"/>
              <a:t>Key could be any string of bits.</a:t>
            </a:r>
          </a:p>
          <a:p>
            <a:pPr lvl="1"/>
            <a:r>
              <a:rPr lang="en-US" sz="1400"/>
              <a:t>The message could be </a:t>
            </a:r>
            <a:r>
              <a:rPr lang="en-US" sz="1400" i="1"/>
              <a:t>any message </a:t>
            </a:r>
            <a:r>
              <a:rPr lang="en-US" sz="1400"/>
              <a:t>given the appropriate key.</a:t>
            </a:r>
          </a:p>
          <a:p>
            <a:r>
              <a:rPr lang="en-US" sz="1400" i="1"/>
              <a:t>Difficulty</a:t>
            </a:r>
            <a:r>
              <a:rPr lang="en-US" sz="1400"/>
              <a:t>: distributing the key is as hard as distributing message.</a:t>
            </a:r>
          </a:p>
          <a:p>
            <a:pPr lvl="1"/>
            <a:r>
              <a:rPr lang="en-US" sz="1400"/>
              <a:t>May be easier because of timing</a:t>
            </a:r>
          </a:p>
          <a:p>
            <a:r>
              <a:rPr lang="en-US" sz="1400" i="1"/>
              <a:t>Difficulty</a:t>
            </a:r>
            <a:r>
              <a:rPr lang="en-US" sz="1400"/>
              <a:t>: generating truly random bits.</a:t>
            </a:r>
          </a:p>
          <a:p>
            <a:pPr lvl="1"/>
            <a:r>
              <a:rPr lang="en-US" sz="1400"/>
              <a:t>What does it mean to be random?</a:t>
            </a:r>
          </a:p>
        </p:txBody>
      </p:sp>
      <p:sp>
        <p:nvSpPr>
          <p:cNvPr id="2" name="Slide Number Placeholder 1">
            <a:extLst>
              <a:ext uri="{FF2B5EF4-FFF2-40B4-BE49-F238E27FC236}">
                <a16:creationId xmlns:a16="http://schemas.microsoft.com/office/drawing/2014/main" id="{3B658A2E-9C0F-FB4B-BCB8-C842F41E1699}"/>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defRPr/>
            </a:pPr>
            <a:fld id="{86CB4B4D-7CA3-9044-876B-883B54F8677D}" type="slidenum">
              <a:rPr lang="en-US" smtClean="0">
                <a:solidFill>
                  <a:prstClr val="black">
                    <a:tint val="75000"/>
                  </a:prstClr>
                </a:solidFill>
                <a:latin typeface="Calibri" panose="020F0502020204030204"/>
              </a:rPr>
              <a:pPr defTabSz="914400">
                <a:spcAft>
                  <a:spcPts val="600"/>
                </a:spcAft>
                <a:defRPr/>
              </a:pPr>
              <a:t>15</a:t>
            </a:fld>
            <a:endParaRPr lang="en-US">
              <a:solidFill>
                <a:prstClr val="black">
                  <a:tint val="75000"/>
                </a:prstClr>
              </a:solidFill>
              <a:latin typeface="Calibri" panose="020F0502020204030204"/>
            </a:endParaRPr>
          </a:p>
        </p:txBody>
      </p:sp>
      <p:sp>
        <p:nvSpPr>
          <p:cNvPr id="3" name="TextBox 2">
            <a:extLst>
              <a:ext uri="{FF2B5EF4-FFF2-40B4-BE49-F238E27FC236}">
                <a16:creationId xmlns:a16="http://schemas.microsoft.com/office/drawing/2014/main" id="{9A6C2B93-CDF6-FB4E-A497-FF69860C681D}"/>
              </a:ext>
            </a:extLst>
          </p:cNvPr>
          <p:cNvSpPr txBox="1"/>
          <p:nvPr/>
        </p:nvSpPr>
        <p:spPr>
          <a:xfrm>
            <a:off x="4356847" y="5997388"/>
            <a:ext cx="1759722" cy="369332"/>
          </a:xfrm>
          <a:prstGeom prst="rect">
            <a:avLst/>
          </a:prstGeom>
          <a:noFill/>
        </p:spPr>
        <p:txBody>
          <a:bodyPr wrap="square" rtlCol="0">
            <a:spAutoFit/>
          </a:bodyPr>
          <a:lstStyle/>
          <a:p>
            <a:r>
              <a:rPr lang="en-US" dirty="0"/>
              <a:t>Claude Shannon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 up of ruler">
            <a:extLst>
              <a:ext uri="{FF2B5EF4-FFF2-40B4-BE49-F238E27FC236}">
                <a16:creationId xmlns:a16="http://schemas.microsoft.com/office/drawing/2014/main" id="{8A50BD54-FF5F-4208-9270-CBF845E79EEC}"/>
              </a:ext>
            </a:extLst>
          </p:cNvPr>
          <p:cNvPicPr>
            <a:picLocks noChangeAspect="1"/>
          </p:cNvPicPr>
          <p:nvPr/>
        </p:nvPicPr>
        <p:blipFill rotWithShape="1">
          <a:blip r:embed="rId2">
            <a:alphaModFix amt="40000"/>
          </a:blip>
          <a:srcRect l="5867" r="11884" b="-1"/>
          <a:stretch/>
        </p:blipFill>
        <p:spPr>
          <a:xfrm>
            <a:off x="20" y="10"/>
            <a:ext cx="8450297" cy="6857990"/>
          </a:xfrm>
          <a:prstGeom prst="rect">
            <a:avLst/>
          </a:prstGeom>
        </p:spPr>
      </p:pic>
      <p:sp>
        <p:nvSpPr>
          <p:cNvPr id="2" name="Title 1">
            <a:extLst>
              <a:ext uri="{FF2B5EF4-FFF2-40B4-BE49-F238E27FC236}">
                <a16:creationId xmlns:a16="http://schemas.microsoft.com/office/drawing/2014/main" id="{259FBB63-3485-3E4D-AD3D-234CDF81BCAA}"/>
              </a:ext>
            </a:extLst>
          </p:cNvPr>
          <p:cNvSpPr>
            <a:spLocks noGrp="1"/>
          </p:cNvSpPr>
          <p:nvPr>
            <p:ph type="title"/>
          </p:nvPr>
        </p:nvSpPr>
        <p:spPr>
          <a:xfrm>
            <a:off x="838201" y="365125"/>
            <a:ext cx="5251316" cy="1627636"/>
          </a:xfrm>
        </p:spPr>
        <p:txBody>
          <a:bodyPr vert="horz" lIns="91440" tIns="45720" rIns="91440" bIns="45720" rtlCol="0" anchor="ctr">
            <a:normAutofit/>
          </a:bodyPr>
          <a:lstStyle/>
          <a:p>
            <a:r>
              <a:rPr lang="en-US" kern="1200">
                <a:solidFill>
                  <a:srgbClr val="FFFFFF"/>
                </a:solidFill>
                <a:latin typeface="+mj-lt"/>
                <a:ea typeface="+mj-ea"/>
                <a:cs typeface="+mj-cs"/>
              </a:rPr>
              <a:t>Random Numbers</a:t>
            </a:r>
          </a:p>
        </p:txBody>
      </p:sp>
      <p:sp>
        <p:nvSpPr>
          <p:cNvPr id="3" name="Text Placeholder 2">
            <a:extLst>
              <a:ext uri="{FF2B5EF4-FFF2-40B4-BE49-F238E27FC236}">
                <a16:creationId xmlns:a16="http://schemas.microsoft.com/office/drawing/2014/main" id="{41B5987A-195D-8442-A9F0-4A9D61C611E2}"/>
              </a:ext>
            </a:extLst>
          </p:cNvPr>
          <p:cNvSpPr>
            <a:spLocks noGrp="1"/>
          </p:cNvSpPr>
          <p:nvPr>
            <p:ph type="body" idx="1"/>
          </p:nvPr>
        </p:nvSpPr>
        <p:spPr>
          <a:xfrm>
            <a:off x="838200" y="2219785"/>
            <a:ext cx="4619621" cy="3957178"/>
          </a:xfrm>
        </p:spPr>
        <p:txBody>
          <a:bodyPr vert="horz" lIns="91440" tIns="45720" rIns="91440" bIns="45720" rtlCol="0">
            <a:normAutofit/>
          </a:bodyPr>
          <a:lstStyle/>
          <a:p>
            <a:pPr marL="0" indent="0">
              <a:buNone/>
            </a:pPr>
            <a:r>
              <a:rPr lang="en-US" sz="1900" i="1" dirty="0">
                <a:solidFill>
                  <a:srgbClr val="FFFFFF"/>
                </a:solidFill>
              </a:rPr>
              <a:t>Anyone who considers arithmetical methods of producing random digits is, of course, in a state of sin</a:t>
            </a:r>
            <a:r>
              <a:rPr lang="en-US" sz="1900" dirty="0">
                <a:solidFill>
                  <a:srgbClr val="FFFFFF"/>
                </a:solidFill>
              </a:rPr>
              <a:t>. </a:t>
            </a:r>
            <a:br>
              <a:rPr lang="en-US" sz="1900" dirty="0">
                <a:solidFill>
                  <a:srgbClr val="FFFFFF"/>
                </a:solidFill>
              </a:rPr>
            </a:br>
            <a:r>
              <a:rPr lang="en-US" sz="1900" dirty="0">
                <a:solidFill>
                  <a:srgbClr val="FFFFFF"/>
                </a:solidFill>
              </a:rPr>
              <a:t>		—John von Neumann</a:t>
            </a:r>
          </a:p>
          <a:p>
            <a:endParaRPr lang="en-US" sz="1900" dirty="0">
              <a:solidFill>
                <a:srgbClr val="FFFFFF"/>
              </a:solidFill>
            </a:endParaRPr>
          </a:p>
          <a:p>
            <a:pPr marL="0"/>
            <a:r>
              <a:rPr lang="en-US" sz="1900" dirty="0">
                <a:solidFill>
                  <a:srgbClr val="FFFFFF"/>
                </a:solidFill>
              </a:rPr>
              <a:t>True random numbers cannot be created using computers.</a:t>
            </a:r>
          </a:p>
          <a:p>
            <a:r>
              <a:rPr lang="en-US" sz="1900" dirty="0">
                <a:solidFill>
                  <a:srgbClr val="FFFFFF"/>
                </a:solidFill>
              </a:rPr>
              <a:t>Why?</a:t>
            </a:r>
          </a:p>
          <a:p>
            <a:pPr lvl="1"/>
            <a:r>
              <a:rPr lang="en-US" sz="1900" dirty="0">
                <a:solidFill>
                  <a:srgbClr val="FFFFFF"/>
                </a:solidFill>
              </a:rPr>
              <a:t>Programs are inherently deterministic.</a:t>
            </a:r>
          </a:p>
          <a:p>
            <a:r>
              <a:rPr lang="en-US" sz="1900" dirty="0">
                <a:solidFill>
                  <a:srgbClr val="FFFFFF"/>
                </a:solidFill>
              </a:rPr>
              <a:t>It has the advantage of </a:t>
            </a:r>
            <a:r>
              <a:rPr lang="en-US" sz="1900" i="1" dirty="0">
                <a:solidFill>
                  <a:srgbClr val="FFFFFF"/>
                </a:solidFill>
              </a:rPr>
              <a:t>repeatability</a:t>
            </a:r>
            <a:r>
              <a:rPr lang="en-US" sz="1900" dirty="0">
                <a:solidFill>
                  <a:srgbClr val="FFFFFF"/>
                </a:solidFill>
              </a:rPr>
              <a:t>, but</a:t>
            </a:r>
          </a:p>
          <a:p>
            <a:r>
              <a:rPr lang="en-US" sz="1900" dirty="0">
                <a:solidFill>
                  <a:srgbClr val="FFFFFF"/>
                </a:solidFill>
              </a:rPr>
              <a:t>It has the disadvantage of </a:t>
            </a:r>
            <a:r>
              <a:rPr lang="en-US" sz="1900" i="1" dirty="0">
                <a:solidFill>
                  <a:srgbClr val="FFFFFF"/>
                </a:solidFill>
              </a:rPr>
              <a:t>predictability</a:t>
            </a:r>
            <a:r>
              <a:rPr lang="en-US" sz="1900" dirty="0">
                <a:solidFill>
                  <a:srgbClr val="FFFFFF"/>
                </a:solidFill>
              </a:rPr>
              <a:t>.</a:t>
            </a:r>
          </a:p>
          <a:p>
            <a:endParaRPr lang="en-US" sz="1900" dirty="0">
              <a:solidFill>
                <a:srgbClr val="FFFFFF"/>
              </a:solidFill>
            </a:endParaRPr>
          </a:p>
        </p:txBody>
      </p:sp>
      <p:pic>
        <p:nvPicPr>
          <p:cNvPr id="8" name="Content Placeholder 5" descr="A person wearing a suit and tie looking at the camera&#10;&#10;Description automatically generated">
            <a:extLst>
              <a:ext uri="{FF2B5EF4-FFF2-40B4-BE49-F238E27FC236}">
                <a16:creationId xmlns:a16="http://schemas.microsoft.com/office/drawing/2014/main" id="{52D3E508-BF7C-2342-A41D-BA36D48D8FBA}"/>
              </a:ext>
            </a:extLst>
          </p:cNvPr>
          <p:cNvPicPr>
            <a:picLocks noChangeAspect="1"/>
          </p:cNvPicPr>
          <p:nvPr/>
        </p:nvPicPr>
        <p:blipFill rotWithShape="1">
          <a:blip r:embed="rId3"/>
          <a:srcRect t="6214" r="-3" b="3211"/>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15D420D0-8067-6C43-87CF-078AA77E28C7}"/>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defRPr/>
            </a:pPr>
            <a:fld id="{86CB4B4D-7CA3-9044-876B-883B54F8677D}" type="slidenum">
              <a:rPr lang="en-US">
                <a:solidFill>
                  <a:srgbClr val="FFFFFF"/>
                </a:solidFill>
              </a:rPr>
              <a:pPr defTabSz="914400">
                <a:spcAft>
                  <a:spcPts val="600"/>
                </a:spcAft>
                <a:defRPr/>
              </a:pPr>
              <a:t>16</a:t>
            </a:fld>
            <a:endParaRPr lang="en-US">
              <a:solidFill>
                <a:srgbClr val="FFFFFF"/>
              </a:solidFill>
            </a:endParaRPr>
          </a:p>
        </p:txBody>
      </p:sp>
    </p:spTree>
    <p:extLst>
      <p:ext uri="{BB962C8B-B14F-4D97-AF65-F5344CB8AC3E}">
        <p14:creationId xmlns:p14="http://schemas.microsoft.com/office/powerpoint/2010/main" val="216143269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5" name="Modern Cryptography"/>
          <p:cNvSpPr txBox="1">
            <a:spLocks noGrp="1"/>
          </p:cNvSpPr>
          <p:nvPr>
            <p:ph type="title"/>
          </p:nvPr>
        </p:nvSpPr>
        <p:spPr>
          <a:xfrm>
            <a:off x="4128368" y="4522156"/>
            <a:ext cx="4937937" cy="1363215"/>
          </a:xfrm>
          <a:prstGeom prst="rect">
            <a:avLst/>
          </a:prstGeom>
        </p:spPr>
        <p:txBody>
          <a:bodyPr vert="horz" lIns="91440" tIns="45720" rIns="91440" bIns="45720" rtlCol="0" anchor="t">
            <a:normAutofit/>
          </a:bodyPr>
          <a:lstStyle/>
          <a:p>
            <a:r>
              <a:rPr lang="en-US" kern="1200">
                <a:solidFill>
                  <a:schemeClr val="tx1"/>
                </a:solidFill>
                <a:latin typeface="+mj-lt"/>
                <a:ea typeface="+mj-ea"/>
                <a:cs typeface="+mj-cs"/>
              </a:rPr>
              <a:t>Modern Cryptography</a:t>
            </a:r>
          </a:p>
        </p:txBody>
      </p:sp>
      <p:sp>
        <p:nvSpPr>
          <p:cNvPr id="97" name="Freeform: Shape 96">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0" name="Screen Shot 2015-04-28 at 13.12.35.png" descr="Screen Shot 2015-04-28 at 13.12.35.png"/>
          <p:cNvPicPr>
            <a:picLocks noChangeAspect="1"/>
          </p:cNvPicPr>
          <p:nvPr/>
        </p:nvPicPr>
        <p:blipFill rotWithShape="1">
          <a:blip r:embed="rId2"/>
          <a:srcRect t="25857" b="30057"/>
          <a:stretch/>
        </p:blipFill>
        <p:spPr>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219" name="Elliptic curve.png" descr="Elliptic curve.png"/>
          <p:cNvPicPr>
            <a:picLocks noChangeAspect="1"/>
          </p:cNvPicPr>
          <p:nvPr/>
        </p:nvPicPr>
        <p:blipFill rotWithShape="1">
          <a:blip r:embed="rId3"/>
          <a:srcRect r="6893" b="-4"/>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101" name="Oval 100">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7" name="matiyasevich_sieve.gif" descr="matiyasevich_sieve.gif"/>
          <p:cNvPicPr>
            <a:picLocks noChangeAspect="1"/>
          </p:cNvPicPr>
          <p:nvPr/>
        </p:nvPicPr>
        <p:blipFill rotWithShape="1">
          <a:blip r:embed="rId4"/>
          <a:srcRect l="22412" r="2590" b="3"/>
          <a:stretch/>
        </p:blipFill>
        <p:spPr>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103" name="Freeform: Shape 102">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18" name="rijndael_page.jpg" descr="rijndael_page.jpg"/>
          <p:cNvPicPr>
            <a:picLocks noChangeAspect="1"/>
          </p:cNvPicPr>
          <p:nvPr/>
        </p:nvPicPr>
        <p:blipFill rotWithShape="1">
          <a:blip r:embed="rId5"/>
          <a:srcRect l="3995" r="4" b="4"/>
          <a:stretch/>
        </p:blipFill>
        <p:spPr>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105" name="Freeform: Shape 104">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6" name="Enc_Dec.png" descr="Enc_Dec.png"/>
          <p:cNvPicPr>
            <a:picLocks noChangeAspect="1"/>
          </p:cNvPicPr>
          <p:nvPr/>
        </p:nvPicPr>
        <p:blipFill rotWithShape="1">
          <a:blip r:embed="rId6"/>
          <a:srcRect l="20062" r="26139" b="2"/>
          <a:stretch/>
        </p:blipFill>
        <p:spPr>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
        <p:nvSpPr>
          <p:cNvPr id="2" name="Slide Number Placeholder 1">
            <a:extLst>
              <a:ext uri="{FF2B5EF4-FFF2-40B4-BE49-F238E27FC236}">
                <a16:creationId xmlns:a16="http://schemas.microsoft.com/office/drawing/2014/main" id="{B3BDB7C2-8530-8D45-A23B-7DC9DBF6612C}"/>
              </a:ext>
            </a:extLst>
          </p:cNvPr>
          <p:cNvSpPr>
            <a:spLocks noGrp="1"/>
          </p:cNvSpPr>
          <p:nvPr>
            <p:ph type="sldNum" sz="quarter" idx="2"/>
          </p:nvPr>
        </p:nvSpPr>
        <p:spPr>
          <a:xfrm>
            <a:off x="11406718" y="6108192"/>
            <a:ext cx="548640" cy="548640"/>
          </a:xfrm>
          <a:prstGeom prst="ellipse">
            <a:avLst/>
          </a:prstGeom>
          <a:solidFill>
            <a:srgbClr val="7F7F7F"/>
          </a:solidFill>
        </p:spPr>
        <p:txBody>
          <a:bodyPr vert="horz" lIns="91440" tIns="45720" rIns="91440" bIns="45720" rtlCol="0" anchor="ctr">
            <a:normAutofit/>
          </a:bodyPr>
          <a:lstStyle/>
          <a:p>
            <a:pPr algn="ctr" defTabSz="914400">
              <a:spcAft>
                <a:spcPts val="600"/>
              </a:spcAft>
            </a:pPr>
            <a:fld id="{86CB4B4D-7CA3-9044-876B-883B54F8677D}" type="slidenum">
              <a:rPr lang="en-US" sz="1500">
                <a:solidFill>
                  <a:srgbClr val="FFFFFF"/>
                </a:solidFill>
              </a:rPr>
              <a:pPr algn="ctr" defTabSz="914400">
                <a:spcAft>
                  <a:spcPts val="600"/>
                </a:spcAft>
              </a:pPr>
              <a:t>17</a:t>
            </a:fld>
            <a:endParaRPr lang="en-US" sz="1500">
              <a:solidFill>
                <a:srgbClr val="FFFFFF"/>
              </a:solidFill>
            </a:endParaRPr>
          </a:p>
        </p:txBody>
      </p:sp>
    </p:spTree>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15"/>
                                        </p:tgtEl>
                                        <p:attrNameLst>
                                          <p:attrName>style.visibility</p:attrName>
                                        </p:attrNameLst>
                                      </p:cBhvr>
                                      <p:to>
                                        <p:strVal val="visible"/>
                                      </p:to>
                                    </p:set>
                                    <p:animEffect transition="in" filter="fade">
                                      <p:cBhvr>
                                        <p:cTn id="7" dur="7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9161F8-11A5-EC41-97EE-0675AEA2E0A7}"/>
              </a:ext>
            </a:extLst>
          </p:cNvPr>
          <p:cNvSpPr>
            <a:spLocks noGrp="1"/>
          </p:cNvSpPr>
          <p:nvPr>
            <p:ph type="title"/>
          </p:nvPr>
        </p:nvSpPr>
        <p:spPr>
          <a:xfrm>
            <a:off x="833002" y="365125"/>
            <a:ext cx="10520702" cy="1325563"/>
          </a:xfrm>
        </p:spPr>
        <p:txBody>
          <a:bodyPr vert="horz" lIns="91440" tIns="45720" rIns="91440" bIns="45720" rtlCol="0" anchor="ctr">
            <a:normAutofit/>
          </a:bodyPr>
          <a:lstStyle/>
          <a:p>
            <a:r>
              <a:rPr lang="en-US" kern="1200" dirty="0">
                <a:solidFill>
                  <a:srgbClr val="FFFFFF"/>
                </a:solidFill>
                <a:latin typeface="+mj-lt"/>
                <a:ea typeface="+mj-ea"/>
                <a:cs typeface="+mj-cs"/>
              </a:rPr>
              <a:t>Cryptographic Hashing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8260563-42A2-E249-AC88-8EB81C921763}"/>
                  </a:ext>
                </a:extLst>
              </p:cNvPr>
              <p:cNvSpPr>
                <a:spLocks noGrp="1"/>
              </p:cNvSpPr>
              <p:nvPr>
                <p:ph type="body" idx="1"/>
              </p:nvPr>
            </p:nvSpPr>
            <p:spPr>
              <a:xfrm>
                <a:off x="838201" y="2022601"/>
                <a:ext cx="10515598" cy="4154361"/>
              </a:xfrm>
            </p:spPr>
            <p:txBody>
              <a:bodyPr vert="horz" lIns="91440" tIns="45720" rIns="91440" bIns="45720" rtlCol="0">
                <a:normAutofit/>
              </a:bodyPr>
              <a:lstStyle/>
              <a:p>
                <a:r>
                  <a:rPr lang="en-US" sz="1900" dirty="0">
                    <a:solidFill>
                      <a:srgbClr val="FFFFFF"/>
                    </a:solidFill>
                  </a:rPr>
                  <a:t>A function such that:</a:t>
                </a:r>
              </a:p>
              <a:p>
                <a:pPr lvl="1"/>
                <a:r>
                  <a:rPr lang="en-US" sz="1900" dirty="0">
                    <a:solidFill>
                      <a:srgbClr val="FFFFFF"/>
                    </a:solidFill>
                  </a:rPr>
                  <a:t>Given formula for </a:t>
                </a:r>
                <a14:m>
                  <m:oMath xmlns:m="http://schemas.openxmlformats.org/officeDocument/2006/math">
                    <m:r>
                      <a:rPr lang="en-US" sz="1900" i="1" dirty="0" smtClean="0">
                        <a:solidFill>
                          <a:srgbClr val="FFFFFF"/>
                        </a:solidFill>
                        <a:latin typeface="Cambria Math" panose="02040503050406030204" pitchFamily="18" charset="0"/>
                      </a:rPr>
                      <m:t>𝑓</m:t>
                    </m:r>
                    <m:r>
                      <a:rPr lang="en-US" sz="1900" i="1" dirty="0" smtClean="0">
                        <a:solidFill>
                          <a:srgbClr val="FFFFFF"/>
                        </a:solidFill>
                        <a:latin typeface="Cambria Math" panose="02040503050406030204" pitchFamily="18" charset="0"/>
                      </a:rPr>
                      <m:t>(</m:t>
                    </m:r>
                    <m:r>
                      <a:rPr lang="en-US" sz="1900" i="1" dirty="0" smtClean="0">
                        <a:solidFill>
                          <a:srgbClr val="FFFFFF"/>
                        </a:solidFill>
                        <a:latin typeface="Cambria Math" panose="02040503050406030204" pitchFamily="18" charset="0"/>
                      </a:rPr>
                      <m:t>𝑥</m:t>
                    </m:r>
                    <m:r>
                      <a:rPr lang="en-US" sz="1900" i="1" dirty="0" smtClean="0">
                        <a:solidFill>
                          <a:srgbClr val="FFFFFF"/>
                        </a:solidFill>
                        <a:latin typeface="Cambria Math" panose="02040503050406030204" pitchFamily="18" charset="0"/>
                      </a:rPr>
                      <m:t>)</m:t>
                    </m:r>
                  </m:oMath>
                </a14:m>
                <a:r>
                  <a:rPr lang="en-US" sz="1900" dirty="0">
                    <a:solidFill>
                      <a:srgbClr val="FFFFFF"/>
                    </a:solidFill>
                  </a:rPr>
                  <a:t>, easy to evaluate </a:t>
                </a:r>
                <a14:m>
                  <m:oMath xmlns:m="http://schemas.openxmlformats.org/officeDocument/2006/math">
                    <m:r>
                      <a:rPr lang="en-US" sz="1900" i="1" dirty="0" smtClean="0">
                        <a:solidFill>
                          <a:srgbClr val="FFFFFF"/>
                        </a:solidFill>
                        <a:latin typeface="Cambria Math" panose="02040503050406030204" pitchFamily="18" charset="0"/>
                      </a:rPr>
                      <m:t>𝑦</m:t>
                    </m:r>
                    <m:r>
                      <a:rPr lang="en-US" sz="1900" i="1" dirty="0" smtClean="0">
                        <a:solidFill>
                          <a:srgbClr val="FFFFFF"/>
                        </a:solidFill>
                        <a:latin typeface="Cambria Math" panose="02040503050406030204" pitchFamily="18" charset="0"/>
                      </a:rPr>
                      <m:t> = </m:t>
                    </m:r>
                    <m:r>
                      <a:rPr lang="en-US" sz="1900" i="1" dirty="0" smtClean="0">
                        <a:solidFill>
                          <a:srgbClr val="FFFFFF"/>
                        </a:solidFill>
                        <a:latin typeface="Cambria Math" panose="02040503050406030204" pitchFamily="18" charset="0"/>
                      </a:rPr>
                      <m:t>𝑓</m:t>
                    </m:r>
                    <m:r>
                      <a:rPr lang="en-US" sz="1900" i="1" dirty="0" smtClean="0">
                        <a:solidFill>
                          <a:srgbClr val="FFFFFF"/>
                        </a:solidFill>
                        <a:latin typeface="Cambria Math" panose="02040503050406030204" pitchFamily="18" charset="0"/>
                      </a:rPr>
                      <m:t>(</m:t>
                    </m:r>
                    <m:r>
                      <a:rPr lang="en-US" sz="1900" i="1" dirty="0">
                        <a:solidFill>
                          <a:srgbClr val="FFFFFF"/>
                        </a:solidFill>
                        <a:latin typeface="Cambria Math" panose="02040503050406030204" pitchFamily="18" charset="0"/>
                      </a:rPr>
                      <m:t>𝑥</m:t>
                    </m:r>
                    <m:r>
                      <a:rPr lang="en-US" sz="1900" i="1" dirty="0" smtClean="0">
                        <a:solidFill>
                          <a:srgbClr val="FFFFFF"/>
                        </a:solidFill>
                        <a:latin typeface="Cambria Math" panose="02040503050406030204" pitchFamily="18" charset="0"/>
                      </a:rPr>
                      <m:t>)</m:t>
                    </m:r>
                  </m:oMath>
                </a14:m>
                <a:r>
                  <a:rPr lang="en-US" sz="1900" dirty="0">
                    <a:solidFill>
                      <a:srgbClr val="FFFFFF"/>
                    </a:solidFill>
                  </a:rPr>
                  <a:t>,</a:t>
                </a:r>
              </a:p>
              <a:p>
                <a:pPr lvl="1"/>
                <a:r>
                  <a:rPr lang="en-US" sz="1900" dirty="0">
                    <a:solidFill>
                      <a:srgbClr val="FFFFFF"/>
                    </a:solidFill>
                  </a:rPr>
                  <a:t>It is difficult to find </a:t>
                </a:r>
                <a:r>
                  <a:rPr lang="en-US" sz="1900" i="1" dirty="0">
                    <a:solidFill>
                      <a:srgbClr val="FFFFFF"/>
                    </a:solidFill>
                  </a:rPr>
                  <a:t>collisions</a:t>
                </a:r>
                <a:r>
                  <a:rPr lang="en-US" sz="1900" dirty="0">
                    <a:solidFill>
                      <a:srgbClr val="FFFFFF"/>
                    </a:solidFill>
                  </a:rPr>
                  <a:t>: two values of the same hash function.</a:t>
                </a:r>
              </a:p>
              <a:p>
                <a:pPr lvl="2"/>
                <a:r>
                  <a:rPr lang="en-US" sz="1900" i="1" dirty="0">
                    <a:solidFill>
                      <a:srgbClr val="FFFFFF"/>
                    </a:solidFill>
                  </a:rPr>
                  <a:t>Weak collision resistance</a:t>
                </a:r>
                <a:r>
                  <a:rPr lang="en-US" sz="1900" dirty="0">
                    <a:solidFill>
                      <a:srgbClr val="FFFFFF"/>
                    </a:solidFill>
                  </a:rPr>
                  <a:t>: given </a:t>
                </a:r>
                <a14:m>
                  <m:oMath xmlns:m="http://schemas.openxmlformats.org/officeDocument/2006/math">
                    <m:r>
                      <a:rPr lang="en-US" sz="1900" i="1" dirty="0" smtClean="0">
                        <a:solidFill>
                          <a:srgbClr val="FFFFFF"/>
                        </a:solidFill>
                        <a:latin typeface="Cambria Math" panose="02040503050406030204" pitchFamily="18" charset="0"/>
                      </a:rPr>
                      <m:t>𝑦</m:t>
                    </m:r>
                  </m:oMath>
                </a14:m>
                <a:r>
                  <a:rPr lang="en-US" sz="1900" dirty="0">
                    <a:solidFill>
                      <a:srgbClr val="FFFFFF"/>
                    </a:solidFill>
                  </a:rPr>
                  <a:t>, hard to find </a:t>
                </a:r>
                <a14:m>
                  <m:oMath xmlns:m="http://schemas.openxmlformats.org/officeDocument/2006/math">
                    <m:r>
                      <a:rPr lang="en-US" sz="1900" i="1" dirty="0" smtClean="0">
                        <a:solidFill>
                          <a:srgbClr val="FFFFFF"/>
                        </a:solidFill>
                        <a:latin typeface="Cambria Math" panose="02040503050406030204" pitchFamily="18" charset="0"/>
                      </a:rPr>
                      <m:t>𝑥</m:t>
                    </m:r>
                  </m:oMath>
                </a14:m>
                <a:r>
                  <a:rPr lang="en-US" sz="1900" dirty="0">
                    <a:solidFill>
                      <a:srgbClr val="FFFFFF"/>
                    </a:solidFill>
                  </a:rPr>
                  <a:t> such that </a:t>
                </a:r>
                <a14:m>
                  <m:oMath xmlns:m="http://schemas.openxmlformats.org/officeDocument/2006/math">
                    <m:r>
                      <a:rPr lang="en-US" sz="1900" i="1" dirty="0" smtClean="0">
                        <a:solidFill>
                          <a:srgbClr val="FFFFFF"/>
                        </a:solidFill>
                        <a:latin typeface="Cambria Math" panose="02040503050406030204" pitchFamily="18" charset="0"/>
                      </a:rPr>
                      <m:t>𝑓</m:t>
                    </m:r>
                    <m:r>
                      <a:rPr lang="en-US" sz="1900" i="1" dirty="0" smtClean="0">
                        <a:solidFill>
                          <a:srgbClr val="FFFFFF"/>
                        </a:solidFill>
                        <a:latin typeface="Cambria Math" panose="02040503050406030204" pitchFamily="18" charset="0"/>
                      </a:rPr>
                      <m:t>(</m:t>
                    </m:r>
                    <m:r>
                      <a:rPr lang="en-US" sz="1900" i="1" dirty="0" smtClean="0">
                        <a:solidFill>
                          <a:srgbClr val="FFFFFF"/>
                        </a:solidFill>
                        <a:latin typeface="Cambria Math" panose="02040503050406030204" pitchFamily="18" charset="0"/>
                      </a:rPr>
                      <m:t>𝑥</m:t>
                    </m:r>
                    <m:r>
                      <a:rPr lang="en-US" sz="1900" i="1" dirty="0" smtClean="0">
                        <a:solidFill>
                          <a:srgbClr val="FFFFFF"/>
                        </a:solidFill>
                        <a:latin typeface="Cambria Math" panose="02040503050406030204" pitchFamily="18" charset="0"/>
                      </a:rPr>
                      <m:t>) = </m:t>
                    </m:r>
                    <m:r>
                      <a:rPr lang="en-US" sz="1900" i="1" dirty="0" smtClean="0">
                        <a:solidFill>
                          <a:srgbClr val="FFFFFF"/>
                        </a:solidFill>
                        <a:latin typeface="Cambria Math" panose="02040503050406030204" pitchFamily="18" charset="0"/>
                      </a:rPr>
                      <m:t>𝑦</m:t>
                    </m:r>
                  </m:oMath>
                </a14:m>
                <a:r>
                  <a:rPr lang="en-US" sz="1900" i="1" dirty="0">
                    <a:solidFill>
                      <a:srgbClr val="FFFFFF"/>
                    </a:solidFill>
                  </a:rPr>
                  <a:t>.</a:t>
                </a:r>
              </a:p>
              <a:p>
                <a:pPr lvl="2"/>
                <a:r>
                  <a:rPr lang="en-US" sz="1900" i="1" dirty="0">
                    <a:solidFill>
                      <a:srgbClr val="FFFFFF"/>
                    </a:solidFill>
                  </a:rPr>
                  <a:t>Strong collision resistance</a:t>
                </a:r>
                <a:r>
                  <a:rPr lang="en-US" sz="1900" dirty="0">
                    <a:solidFill>
                      <a:srgbClr val="FFFFFF"/>
                    </a:solidFill>
                  </a:rPr>
                  <a:t>: hard to find </a:t>
                </a:r>
                <a14:m>
                  <m:oMath xmlns:m="http://schemas.openxmlformats.org/officeDocument/2006/math">
                    <m:r>
                      <a:rPr lang="en-US" sz="1900" i="1" dirty="0" smtClean="0">
                        <a:solidFill>
                          <a:srgbClr val="FFFFFF"/>
                        </a:solidFill>
                        <a:latin typeface="Cambria Math" panose="02040503050406030204" pitchFamily="18" charset="0"/>
                      </a:rPr>
                      <m:t>𝑥</m:t>
                    </m:r>
                  </m:oMath>
                </a14:m>
                <a:r>
                  <a:rPr lang="en-US" sz="1900" dirty="0">
                    <a:solidFill>
                      <a:srgbClr val="FFFFFF"/>
                    </a:solidFill>
                  </a:rPr>
                  <a:t> and </a:t>
                </a:r>
                <a14:m>
                  <m:oMath xmlns:m="http://schemas.openxmlformats.org/officeDocument/2006/math">
                    <m:r>
                      <a:rPr lang="en-US" sz="1900" i="1" dirty="0" smtClean="0">
                        <a:solidFill>
                          <a:srgbClr val="FFFFFF"/>
                        </a:solidFill>
                        <a:latin typeface="Cambria Math" panose="02040503050406030204" pitchFamily="18" charset="0"/>
                      </a:rPr>
                      <m:t>𝑥</m:t>
                    </m:r>
                    <m:r>
                      <a:rPr lang="en-US" sz="1900" b="0" i="1" dirty="0" smtClean="0">
                        <a:solidFill>
                          <a:srgbClr val="FFFFFF"/>
                        </a:solidFill>
                        <a:latin typeface="Cambria Math" panose="02040503050406030204" pitchFamily="18" charset="0"/>
                      </a:rPr>
                      <m:t>′</m:t>
                    </m:r>
                    <m:r>
                      <a:rPr lang="en-US" sz="1900" i="1" dirty="0" smtClean="0">
                        <a:solidFill>
                          <a:srgbClr val="FFFFFF"/>
                        </a:solidFill>
                        <a:latin typeface="Cambria Math" panose="02040503050406030204" pitchFamily="18" charset="0"/>
                      </a:rPr>
                      <m:t> ≠ </m:t>
                    </m:r>
                    <m:r>
                      <a:rPr lang="en-US" sz="1900" i="1" dirty="0" smtClean="0">
                        <a:solidFill>
                          <a:srgbClr val="FFFFFF"/>
                        </a:solidFill>
                        <a:latin typeface="Cambria Math" panose="02040503050406030204" pitchFamily="18" charset="0"/>
                      </a:rPr>
                      <m:t>𝑥</m:t>
                    </m:r>
                    <m:r>
                      <a:rPr lang="en-US" sz="1900" i="1" dirty="0" smtClean="0">
                        <a:solidFill>
                          <a:srgbClr val="FFFFFF"/>
                        </a:solidFill>
                        <a:latin typeface="Cambria Math" panose="02040503050406030204" pitchFamily="18" charset="0"/>
                      </a:rPr>
                      <m:t> </m:t>
                    </m:r>
                  </m:oMath>
                </a14:m>
                <a:r>
                  <a:rPr lang="en-US" sz="1900" dirty="0">
                    <a:solidFill>
                      <a:srgbClr val="FFFFFF"/>
                    </a:solidFill>
                  </a:rPr>
                  <a:t>such that </a:t>
                </a:r>
                <a14:m>
                  <m:oMath xmlns:m="http://schemas.openxmlformats.org/officeDocument/2006/math">
                    <m:r>
                      <a:rPr lang="en-US" sz="1900" i="1" dirty="0" smtClean="0">
                        <a:solidFill>
                          <a:srgbClr val="FFFFFF"/>
                        </a:solidFill>
                        <a:latin typeface="Cambria Math" panose="02040503050406030204" pitchFamily="18" charset="0"/>
                      </a:rPr>
                      <m:t>𝑓</m:t>
                    </m:r>
                    <m:r>
                      <a:rPr lang="en-US" sz="1900" i="1" dirty="0" smtClean="0">
                        <a:solidFill>
                          <a:srgbClr val="FFFFFF"/>
                        </a:solidFill>
                        <a:latin typeface="Cambria Math" panose="02040503050406030204" pitchFamily="18" charset="0"/>
                      </a:rPr>
                      <m:t>(</m:t>
                    </m:r>
                    <m:r>
                      <a:rPr lang="en-US" sz="1900" i="1" dirty="0" smtClean="0">
                        <a:solidFill>
                          <a:srgbClr val="FFFFFF"/>
                        </a:solidFill>
                        <a:latin typeface="Cambria Math" panose="02040503050406030204" pitchFamily="18" charset="0"/>
                      </a:rPr>
                      <m:t>𝑥</m:t>
                    </m:r>
                    <m:r>
                      <a:rPr lang="en-US" sz="1900" i="1" dirty="0" smtClean="0">
                        <a:solidFill>
                          <a:srgbClr val="FFFFFF"/>
                        </a:solidFill>
                        <a:latin typeface="Cambria Math" panose="02040503050406030204" pitchFamily="18" charset="0"/>
                      </a:rPr>
                      <m:t>) = </m:t>
                    </m:r>
                    <m:r>
                      <a:rPr lang="en-US" sz="1900" i="1" dirty="0" smtClean="0">
                        <a:solidFill>
                          <a:srgbClr val="FFFFFF"/>
                        </a:solidFill>
                        <a:latin typeface="Cambria Math" panose="02040503050406030204" pitchFamily="18" charset="0"/>
                      </a:rPr>
                      <m:t>𝑓</m:t>
                    </m:r>
                    <m:r>
                      <a:rPr lang="en-US" sz="1900" i="1" dirty="0" smtClean="0">
                        <a:solidFill>
                          <a:srgbClr val="FFFFFF"/>
                        </a:solidFill>
                        <a:latin typeface="Cambria Math" panose="02040503050406030204" pitchFamily="18" charset="0"/>
                      </a:rPr>
                      <m:t>(</m:t>
                    </m:r>
                    <m:r>
                      <a:rPr lang="en-US" sz="1900" i="1" dirty="0" smtClean="0">
                        <a:solidFill>
                          <a:srgbClr val="FFFFFF"/>
                        </a:solidFill>
                        <a:latin typeface="Cambria Math" panose="02040503050406030204" pitchFamily="18" charset="0"/>
                      </a:rPr>
                      <m:t>𝑥</m:t>
                    </m:r>
                    <m:r>
                      <a:rPr lang="en-US" sz="1900" b="0" i="1" dirty="0" smtClean="0">
                        <a:solidFill>
                          <a:srgbClr val="FFFFFF"/>
                        </a:solidFill>
                        <a:latin typeface="Cambria Math" panose="02040503050406030204" pitchFamily="18" charset="0"/>
                      </a:rPr>
                      <m:t>′</m:t>
                    </m:r>
                    <m:r>
                      <a:rPr lang="en-US" sz="1900" i="1" dirty="0" smtClean="0">
                        <a:solidFill>
                          <a:srgbClr val="FFFFFF"/>
                        </a:solidFill>
                        <a:latin typeface="Cambria Math" panose="02040503050406030204" pitchFamily="18" charset="0"/>
                      </a:rPr>
                      <m:t>).</m:t>
                    </m:r>
                  </m:oMath>
                </a14:m>
                <a:endParaRPr lang="en-US" sz="1900" dirty="0">
                  <a:solidFill>
                    <a:srgbClr val="FFFFFF"/>
                  </a:solidFill>
                </a:endParaRPr>
              </a:p>
              <a:p>
                <a:r>
                  <a:rPr lang="en-US" sz="1900" dirty="0">
                    <a:solidFill>
                      <a:srgbClr val="FFFFFF"/>
                    </a:solidFill>
                  </a:rPr>
                  <a:t>Often, these operate similar to encryption algorithms:</a:t>
                </a:r>
              </a:p>
              <a:p>
                <a:pPr lvl="1"/>
                <a:r>
                  <a:rPr lang="en-US" sz="1900" dirty="0">
                    <a:solidFill>
                      <a:srgbClr val="FFFFFF"/>
                    </a:solidFill>
                  </a:rPr>
                  <a:t>Produce fixed-length output rather than variable length output.</a:t>
                </a:r>
              </a:p>
              <a:p>
                <a:pPr lvl="1"/>
                <a:r>
                  <a:rPr lang="en-US" sz="1900" dirty="0">
                    <a:solidFill>
                      <a:srgbClr val="FFFFFF"/>
                    </a:solidFill>
                  </a:rPr>
                  <a:t>Changing </a:t>
                </a:r>
                <a:r>
                  <a:rPr lang="en-US" sz="1900" i="1" dirty="0">
                    <a:solidFill>
                      <a:srgbClr val="FFFFFF"/>
                    </a:solidFill>
                  </a:rPr>
                  <a:t>one bit </a:t>
                </a:r>
                <a:r>
                  <a:rPr lang="en-US" sz="1900" dirty="0">
                    <a:solidFill>
                      <a:srgbClr val="FFFFFF"/>
                    </a:solidFill>
                  </a:rPr>
                  <a:t>of input changes 50% of the output bits.</a:t>
                </a:r>
              </a:p>
              <a:p>
                <a:r>
                  <a:rPr lang="en-US" sz="1900" dirty="0">
                    <a:solidFill>
                      <a:srgbClr val="FFFFFF"/>
                    </a:solidFill>
                  </a:rPr>
                  <a:t>Common algorithms include:</a:t>
                </a:r>
              </a:p>
              <a:p>
                <a:pPr lvl="1"/>
                <a:r>
                  <a:rPr lang="en-US" sz="1900" dirty="0">
                    <a:solidFill>
                      <a:srgbClr val="FFFFFF"/>
                    </a:solidFill>
                  </a:rPr>
                  <a:t>MD5: 128-bit result – </a:t>
                </a:r>
                <a:r>
                  <a:rPr lang="en-US" sz="1900" i="1" dirty="0">
                    <a:solidFill>
                      <a:srgbClr val="FF0000"/>
                    </a:solidFill>
                  </a:rPr>
                  <a:t>Broken!</a:t>
                </a:r>
              </a:p>
              <a:p>
                <a:pPr lvl="1"/>
                <a:r>
                  <a:rPr lang="en-US" sz="1900" dirty="0">
                    <a:solidFill>
                      <a:srgbClr val="FFFFFF"/>
                    </a:solidFill>
                  </a:rPr>
                  <a:t>SHA-1: 160-bit result – </a:t>
                </a:r>
                <a:r>
                  <a:rPr lang="en-US" sz="1900" i="1" dirty="0">
                    <a:solidFill>
                      <a:srgbClr val="FF0000"/>
                    </a:solidFill>
                  </a:rPr>
                  <a:t>Broken!</a:t>
                </a:r>
              </a:p>
              <a:p>
                <a:pPr lvl="1"/>
                <a:r>
                  <a:rPr lang="en-US" sz="1900" dirty="0">
                    <a:solidFill>
                      <a:srgbClr val="FFFFFF"/>
                    </a:solidFill>
                  </a:rPr>
                  <a:t>SHA-3: 244–512-bit result</a:t>
                </a:r>
              </a:p>
              <a:p>
                <a:endParaRPr lang="en-US" sz="2000" dirty="0">
                  <a:solidFill>
                    <a:srgbClr val="FFFFFF"/>
                  </a:solidFill>
                </a:endParaRPr>
              </a:p>
            </p:txBody>
          </p:sp>
        </mc:Choice>
        <mc:Fallback xmlns="">
          <p:sp>
            <p:nvSpPr>
              <p:cNvPr id="3" name="Text Placeholder 2">
                <a:extLst>
                  <a:ext uri="{FF2B5EF4-FFF2-40B4-BE49-F238E27FC236}">
                    <a16:creationId xmlns:a16="http://schemas.microsoft.com/office/drawing/2014/main" id="{E8260563-42A2-E249-AC88-8EB81C921763}"/>
                  </a:ext>
                </a:extLst>
              </p:cNvPr>
              <p:cNvSpPr>
                <a:spLocks noGrp="1" noRot="1" noChangeAspect="1" noMove="1" noResize="1" noEditPoints="1" noAdjustHandles="1" noChangeArrowheads="1" noChangeShapeType="1" noTextEdit="1"/>
              </p:cNvSpPr>
              <p:nvPr>
                <p:ph type="body" idx="1"/>
              </p:nvPr>
            </p:nvSpPr>
            <p:spPr>
              <a:xfrm>
                <a:off x="838201" y="2022601"/>
                <a:ext cx="10515598" cy="4154361"/>
              </a:xfrm>
              <a:blipFill>
                <a:blip r:embed="rId2"/>
                <a:stretch>
                  <a:fillRect l="-483" t="-12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DB7CFC-3DE6-3E4A-87CE-414E73AAFA60}"/>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pPr>
            <a:fld id="{86CB4B4D-7CA3-9044-876B-883B54F8677D}" type="slidenum">
              <a:rPr lang="en-US">
                <a:solidFill>
                  <a:srgbClr val="FFFFFF">
                    <a:alpha val="80000"/>
                  </a:srgbClr>
                </a:solidFill>
              </a:rPr>
              <a:pPr defTabSz="914400">
                <a:spcAft>
                  <a:spcPts val="600"/>
                </a:spcAft>
              </a:pPr>
              <a:t>18</a:t>
            </a:fld>
            <a:endParaRPr lang="en-US">
              <a:solidFill>
                <a:srgbClr val="FFFFFF">
                  <a:alpha val="80000"/>
                </a:srgbClr>
              </a:solidFill>
            </a:endParaRPr>
          </a:p>
        </p:txBody>
      </p:sp>
    </p:spTree>
    <p:extLst>
      <p:ext uri="{BB962C8B-B14F-4D97-AF65-F5344CB8AC3E}">
        <p14:creationId xmlns:p14="http://schemas.microsoft.com/office/powerpoint/2010/main" val="670682110"/>
      </p:ext>
    </p:extLst>
  </p:cSld>
  <p:clrMapOvr>
    <a:overrideClrMapping bg1="dk1" tx1="lt1" bg2="dk2" tx2="lt2" accent1="accent1" accent2="accent2" accent3="accent3" accent4="accent4" accent5="accent5" accent6="accent6" hlink="hlink" folHlink="folHlink"/>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35" name="Modern encryption algorithms"/>
          <p:cNvSpPr txBox="1">
            <a:spLocks noGrp="1"/>
          </p:cNvSpPr>
          <p:nvPr>
            <p:ph type="title"/>
          </p:nvPr>
        </p:nvSpPr>
        <p:spPr>
          <a:xfrm>
            <a:off x="838200" y="963877"/>
            <a:ext cx="3494362" cy="4930246"/>
          </a:xfrm>
          <a:prstGeom prst="rect">
            <a:avLst/>
          </a:prstGeom>
        </p:spPr>
        <p:txBody>
          <a:bodyPr vert="horz" lIns="91440" tIns="45720" rIns="91440" bIns="45720" rtlCol="0" anchor="ctr">
            <a:normAutofit/>
          </a:bodyPr>
          <a:lstStyle/>
          <a:p>
            <a:pPr algn="r"/>
            <a:r>
              <a:rPr lang="en-US" kern="1200" dirty="0">
                <a:solidFill>
                  <a:schemeClr val="tx1"/>
                </a:solidFill>
                <a:latin typeface="+mj-lt"/>
                <a:ea typeface="+mj-ea"/>
                <a:cs typeface="+mj-cs"/>
              </a:rPr>
              <a:t>Modern Encryption </a:t>
            </a:r>
            <a:r>
              <a:rPr lang="en-US" dirty="0"/>
              <a:t>A</a:t>
            </a:r>
            <a:r>
              <a:rPr lang="en-US" kern="1200" dirty="0">
                <a:solidFill>
                  <a:schemeClr val="tx1"/>
                </a:solidFill>
                <a:latin typeface="+mj-lt"/>
                <a:ea typeface="+mj-ea"/>
                <a:cs typeface="+mj-cs"/>
              </a:rPr>
              <a:t>lgorithms</a:t>
            </a:r>
          </a:p>
        </p:txBody>
      </p:sp>
      <p:sp>
        <p:nvSpPr>
          <p:cNvPr id="334" name="Data Encryption Standard (DES)…"/>
          <p:cNvSpPr txBox="1">
            <a:spLocks noGrp="1"/>
          </p:cNvSpPr>
          <p:nvPr>
            <p:ph type="body" idx="1"/>
          </p:nvPr>
        </p:nvSpPr>
        <p:spPr>
          <a:xfrm>
            <a:off x="4976031" y="963877"/>
            <a:ext cx="6377769" cy="4930246"/>
          </a:xfrm>
          <a:prstGeom prst="rect">
            <a:avLst/>
          </a:prstGeom>
        </p:spPr>
        <p:txBody>
          <a:bodyPr vert="horz" lIns="91440" tIns="45720" rIns="91440" bIns="45720" rtlCol="0" anchor="ctr">
            <a:normAutofit/>
          </a:bodyPr>
          <a:lstStyle/>
          <a:p>
            <a:r>
              <a:rPr lang="en-US" sz="1700" dirty="0"/>
              <a:t>Data Encryption Standard (DES) (1977)</a:t>
            </a:r>
          </a:p>
          <a:p>
            <a:pPr lvl="1"/>
            <a:r>
              <a:rPr lang="en-US" sz="1700" dirty="0"/>
              <a:t>Uses 56-bit keys</a:t>
            </a:r>
          </a:p>
          <a:p>
            <a:pPr lvl="1"/>
            <a:r>
              <a:rPr lang="en-US" sz="1700" dirty="0"/>
              <a:t>Same key is used to encrypt &amp; decrypt</a:t>
            </a:r>
          </a:p>
          <a:p>
            <a:pPr lvl="1"/>
            <a:r>
              <a:rPr lang="en-US" sz="2100" dirty="0"/>
              <a:t>Needed to try 2</a:t>
            </a:r>
            <a:r>
              <a:rPr lang="en-US" sz="2100" baseline="31999" dirty="0"/>
              <a:t>55</a:t>
            </a:r>
            <a:r>
              <a:rPr lang="en-US" sz="2100" dirty="0"/>
              <a:t> different keys, on average</a:t>
            </a:r>
          </a:p>
          <a:p>
            <a:pPr lvl="2"/>
            <a:r>
              <a:rPr lang="en-US" sz="1700" dirty="0"/>
              <a:t>But… Modern computers can try millions of keys per second with special hardware</a:t>
            </a:r>
          </a:p>
          <a:p>
            <a:r>
              <a:rPr lang="en-US" sz="1700" dirty="0"/>
              <a:t>Current algorithms (AES) use at least 128-bit keys</a:t>
            </a:r>
          </a:p>
          <a:p>
            <a:pPr lvl="1"/>
            <a:r>
              <a:rPr lang="en-US" sz="1700" dirty="0"/>
              <a:t>Adding one bit to the key makes it twice as hard to guess</a:t>
            </a:r>
          </a:p>
          <a:p>
            <a:pPr lvl="1"/>
            <a:r>
              <a:rPr lang="en-US" sz="1700" dirty="0"/>
              <a:t>Must try 2</a:t>
            </a:r>
            <a:r>
              <a:rPr lang="en-US" sz="1700" baseline="31999" dirty="0"/>
              <a:t>127</a:t>
            </a:r>
            <a:r>
              <a:rPr lang="en-US" sz="1700" dirty="0"/>
              <a:t> keys, on average, to find the right one</a:t>
            </a:r>
          </a:p>
          <a:p>
            <a:pPr lvl="1"/>
            <a:r>
              <a:rPr lang="en-US" sz="1700" dirty="0"/>
              <a:t>At 10</a:t>
            </a:r>
            <a:r>
              <a:rPr lang="en-US" sz="1700" baseline="31999" dirty="0"/>
              <a:t>15</a:t>
            </a:r>
            <a:r>
              <a:rPr lang="en-US" sz="1700" dirty="0"/>
              <a:t> keys per second, this would require over 10</a:t>
            </a:r>
            <a:r>
              <a:rPr lang="en-US" sz="1700" baseline="31999" dirty="0"/>
              <a:t>21</a:t>
            </a:r>
            <a:r>
              <a:rPr lang="en-US" sz="1700" dirty="0"/>
              <a:t> seconds, or 1,000 billion years!</a:t>
            </a:r>
          </a:p>
          <a:p>
            <a:pPr lvl="1"/>
            <a:r>
              <a:rPr lang="en-US" sz="1700" dirty="0"/>
              <a:t>Modern encryption isn’t usually broken by brute force…</a:t>
            </a:r>
          </a:p>
        </p:txBody>
      </p:sp>
      <p:sp>
        <p:nvSpPr>
          <p:cNvPr id="2" name="Slide Number Placeholder 1">
            <a:extLst>
              <a:ext uri="{FF2B5EF4-FFF2-40B4-BE49-F238E27FC236}">
                <a16:creationId xmlns:a16="http://schemas.microsoft.com/office/drawing/2014/main" id="{E539AD0A-6731-404F-93D7-DB1952AF9D17}"/>
              </a:ext>
            </a:extLst>
          </p:cNvPr>
          <p:cNvSpPr>
            <a:spLocks noGrp="1"/>
          </p:cNvSpPr>
          <p:nvPr>
            <p:ph type="sldNum" sz="quarter" idx="2"/>
          </p:nvPr>
        </p:nvSpPr>
        <p:spPr/>
        <p:txBody>
          <a:bodyPr/>
          <a:lstStyle/>
          <a:p>
            <a:fld id="{86CB4B4D-7CA3-9044-876B-883B54F8677D}" type="slidenum">
              <a:rPr lang="en-US" smtClean="0"/>
              <a:t>19</a:t>
            </a:fld>
            <a:endParaRPr lang="en-US"/>
          </a:p>
        </p:txBody>
      </p:sp>
    </p:spTree>
  </p:cSld>
  <p:clrMapOvr>
    <a:overrideClrMapping bg1="dk1" tx1="lt1" bg2="dk2" tx2="lt2" accent1="accent1" accent2="accent2" accent3="accent3" accent4="accent4" accent5="accent5" accent6="accent6" hlink="hlink" folHlink="folHlink"/>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9750-19DD-484C-A71A-8D018636F0E0}"/>
              </a:ext>
            </a:extLst>
          </p:cNvPr>
          <p:cNvSpPr>
            <a:spLocks noGrp="1"/>
          </p:cNvSpPr>
          <p:nvPr>
            <p:ph type="title"/>
          </p:nvPr>
        </p:nvSpPr>
        <p:spPr>
          <a:xfrm>
            <a:off x="833002" y="448253"/>
            <a:ext cx="10520702" cy="1325563"/>
          </a:xfrm>
        </p:spPr>
        <p:txBody>
          <a:bodyPr>
            <a:normAutofit/>
          </a:bodyPr>
          <a:lstStyle/>
          <a:p>
            <a:r>
              <a:rPr lang="en-US" dirty="0"/>
              <a:t>Security Threats</a:t>
            </a:r>
          </a:p>
        </p:txBody>
      </p:sp>
      <p:sp>
        <p:nvSpPr>
          <p:cNvPr id="3" name="Content Placeholder 2">
            <a:extLst>
              <a:ext uri="{FF2B5EF4-FFF2-40B4-BE49-F238E27FC236}">
                <a16:creationId xmlns:a16="http://schemas.microsoft.com/office/drawing/2014/main" id="{1DF0A229-5603-E94E-9A02-4D2C8FC6B590}"/>
              </a:ext>
            </a:extLst>
          </p:cNvPr>
          <p:cNvSpPr>
            <a:spLocks noGrp="1"/>
          </p:cNvSpPr>
          <p:nvPr>
            <p:ph idx="1"/>
          </p:nvPr>
        </p:nvSpPr>
        <p:spPr>
          <a:xfrm>
            <a:off x="838200" y="2191807"/>
            <a:ext cx="4936067" cy="3985155"/>
          </a:xfrm>
        </p:spPr>
        <p:txBody>
          <a:bodyPr>
            <a:normAutofit/>
          </a:bodyPr>
          <a:lstStyle/>
          <a:p>
            <a:r>
              <a:rPr lang="en-US" dirty="0"/>
              <a:t>But why!??</a:t>
            </a:r>
          </a:p>
          <a:p>
            <a:pPr lvl="1">
              <a:spcBef>
                <a:spcPts val="0"/>
              </a:spcBef>
            </a:pPr>
            <a:r>
              <a:rPr lang="en-US" dirty="0"/>
              <a:t>For the fun of it …</a:t>
            </a:r>
          </a:p>
          <a:p>
            <a:pPr lvl="1">
              <a:spcBef>
                <a:spcPts val="0"/>
              </a:spcBef>
            </a:pPr>
            <a:r>
              <a:rPr lang="en-US" dirty="0"/>
              <a:t>Financial gain …</a:t>
            </a:r>
          </a:p>
          <a:p>
            <a:pPr lvl="1">
              <a:spcBef>
                <a:spcPts val="0"/>
              </a:spcBef>
            </a:pPr>
            <a:r>
              <a:rPr lang="en-US" dirty="0"/>
              <a:t>Commercial advantage …</a:t>
            </a:r>
          </a:p>
          <a:p>
            <a:pPr lvl="1">
              <a:spcBef>
                <a:spcPts val="0"/>
              </a:spcBef>
            </a:pPr>
            <a:r>
              <a:rPr lang="en-US" dirty="0"/>
              <a:t>Espionage …</a:t>
            </a:r>
          </a:p>
          <a:p>
            <a:pPr lvl="1">
              <a:spcBef>
                <a:spcPts val="0"/>
              </a:spcBef>
            </a:pPr>
            <a:r>
              <a:rPr lang="en-US" dirty="0"/>
              <a:t>Terrorism …</a:t>
            </a:r>
          </a:p>
        </p:txBody>
      </p:sp>
      <p:sp>
        <p:nvSpPr>
          <p:cNvPr id="4" name="Date Placeholder 3">
            <a:extLst>
              <a:ext uri="{FF2B5EF4-FFF2-40B4-BE49-F238E27FC236}">
                <a16:creationId xmlns:a16="http://schemas.microsoft.com/office/drawing/2014/main" id="{CD74DA23-34A0-7F4C-B11C-72488AAEEB33}"/>
              </a:ext>
            </a:extLst>
          </p:cNvPr>
          <p:cNvSpPr>
            <a:spLocks noGrp="1"/>
          </p:cNvSpPr>
          <p:nvPr>
            <p:ph type="dt" sz="half" idx="10"/>
          </p:nvPr>
        </p:nvSpPr>
        <p:spPr/>
        <p:txBody>
          <a:bodyPr>
            <a:normAutofit/>
          </a:bodyPr>
          <a:lstStyle/>
          <a:p>
            <a:fld id="{4E584DF7-CA52-5E46-A372-8637A60A2EA7}" type="datetime1">
              <a:rPr lang="en-US" smtClean="0">
                <a:solidFill>
                  <a:schemeClr val="tx1">
                    <a:alpha val="80000"/>
                  </a:schemeClr>
                </a:solidFill>
              </a:rPr>
              <a:t>5/28/21</a:t>
            </a:fld>
            <a:endParaRPr lang="en-US">
              <a:solidFill>
                <a:schemeClr val="tx1">
                  <a:alpha val="80000"/>
                </a:schemeClr>
              </a:solidFill>
            </a:endParaRPr>
          </a:p>
        </p:txBody>
      </p:sp>
      <p:sp>
        <p:nvSpPr>
          <p:cNvPr id="5" name="Footer Placeholder 4">
            <a:extLst>
              <a:ext uri="{FF2B5EF4-FFF2-40B4-BE49-F238E27FC236}">
                <a16:creationId xmlns:a16="http://schemas.microsoft.com/office/drawing/2014/main" id="{88BAA2EF-3E2F-C84C-9C90-BD5C44877EC1}"/>
              </a:ext>
            </a:extLst>
          </p:cNvPr>
          <p:cNvSpPr>
            <a:spLocks noGrp="1"/>
          </p:cNvSpPr>
          <p:nvPr>
            <p:ph type="ftr" sz="quarter" idx="11"/>
          </p:nvPr>
        </p:nvSpPr>
        <p:spPr/>
        <p:txBody>
          <a:bodyPr anchor="ctr">
            <a:normAutofit/>
          </a:bodyPr>
          <a:lstStyle/>
          <a:p>
            <a:pPr>
              <a:spcAft>
                <a:spcPts val="600"/>
              </a:spcAft>
            </a:pPr>
            <a:r>
              <a:rPr lang="en-US" dirty="0">
                <a:solidFill>
                  <a:schemeClr val="tx1">
                    <a:alpha val="80000"/>
                  </a:schemeClr>
                </a:solidFill>
              </a:rPr>
              <a:t>© 2021 Darrell Long</a:t>
            </a:r>
          </a:p>
        </p:txBody>
      </p:sp>
      <p:graphicFrame>
        <p:nvGraphicFramePr>
          <p:cNvPr id="7" name="Table">
            <a:extLst>
              <a:ext uri="{FF2B5EF4-FFF2-40B4-BE49-F238E27FC236}">
                <a16:creationId xmlns:a16="http://schemas.microsoft.com/office/drawing/2014/main" id="{C69A727B-C8DA-124E-B463-1D04A1A64D92}"/>
              </a:ext>
            </a:extLst>
          </p:cNvPr>
          <p:cNvGraphicFramePr/>
          <p:nvPr>
            <p:extLst>
              <p:ext uri="{D42A27DB-BD31-4B8C-83A1-F6EECF244321}">
                <p14:modId xmlns:p14="http://schemas.microsoft.com/office/powerpoint/2010/main" val="394157122"/>
              </p:ext>
            </p:extLst>
          </p:nvPr>
        </p:nvGraphicFramePr>
        <p:xfrm>
          <a:off x="6417734" y="2331235"/>
          <a:ext cx="4935971" cy="3706301"/>
        </p:xfrm>
        <a:graphic>
          <a:graphicData uri="http://schemas.openxmlformats.org/drawingml/2006/table">
            <a:tbl>
              <a:tblPr firstRow="1" bandRow="1"/>
              <a:tblGrid>
                <a:gridCol w="2601759">
                  <a:extLst>
                    <a:ext uri="{9D8B030D-6E8A-4147-A177-3AD203B41FA5}">
                      <a16:colId xmlns:a16="http://schemas.microsoft.com/office/drawing/2014/main" val="20000"/>
                    </a:ext>
                  </a:extLst>
                </a:gridCol>
                <a:gridCol w="2334212">
                  <a:extLst>
                    <a:ext uri="{9D8B030D-6E8A-4147-A177-3AD203B41FA5}">
                      <a16:colId xmlns:a16="http://schemas.microsoft.com/office/drawing/2014/main" val="20001"/>
                    </a:ext>
                  </a:extLst>
                </a:gridCol>
              </a:tblGrid>
              <a:tr h="630215">
                <a:tc>
                  <a:txBody>
                    <a:bodyPr/>
                    <a:lstStyle/>
                    <a:p>
                      <a:pPr marL="57799" defTabSz="914400"/>
                      <a:r>
                        <a:rPr sz="3300" b="1" dirty="0">
                          <a:latin typeface="+mn-lt"/>
                          <a:ea typeface="Helvetica"/>
                          <a:cs typeface="Helvetica"/>
                          <a:sym typeface="Helvetica"/>
                        </a:rPr>
                        <a:t>Goal</a:t>
                      </a:r>
                    </a:p>
                  </a:txBody>
                  <a:tcPr marL="42097" marR="42097" marT="42097" marB="42097"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marL="57799" defTabSz="914400"/>
                      <a:r>
                        <a:rPr sz="3300" b="1" dirty="0">
                          <a:latin typeface="+mn-lt"/>
                          <a:ea typeface="Helvetica"/>
                          <a:cs typeface="Helvetica"/>
                          <a:sym typeface="Helvetica"/>
                        </a:rPr>
                        <a:t>Threat</a:t>
                      </a:r>
                    </a:p>
                  </a:txBody>
                  <a:tcPr marL="42097" marR="42097" marT="42097" marB="42097"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025362">
                <a:tc>
                  <a:txBody>
                    <a:bodyPr/>
                    <a:lstStyle/>
                    <a:p>
                      <a:pPr marL="57799" defTabSz="914400">
                        <a:defRPr sz="3600">
                          <a:latin typeface="Helvetica"/>
                          <a:ea typeface="Helvetica"/>
                          <a:cs typeface="Helvetica"/>
                          <a:sym typeface="Helvetica"/>
                        </a:defRPr>
                      </a:pPr>
                      <a:r>
                        <a:rPr sz="2900" dirty="0">
                          <a:latin typeface="+mn-lt"/>
                        </a:rPr>
                        <a:t>Data </a:t>
                      </a:r>
                      <a:r>
                        <a:rPr sz="2900" i="1" dirty="0">
                          <a:latin typeface="+mn-lt"/>
                        </a:rPr>
                        <a:t>confidentiality</a:t>
                      </a:r>
                    </a:p>
                  </a:txBody>
                  <a:tcPr marL="42097" marR="42097" marT="42097" marB="42097"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marL="57799" defTabSz="914400"/>
                      <a:r>
                        <a:rPr sz="2900">
                          <a:latin typeface="+mn-lt"/>
                          <a:ea typeface="Helvetica"/>
                          <a:cs typeface="Helvetica"/>
                          <a:sym typeface="Helvetica"/>
                        </a:rPr>
                        <a:t>Exposure of data</a:t>
                      </a:r>
                    </a:p>
                  </a:txBody>
                  <a:tcPr marL="42097" marR="42097" marT="42097" marB="42097"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025362">
                <a:tc>
                  <a:txBody>
                    <a:bodyPr/>
                    <a:lstStyle/>
                    <a:p>
                      <a:pPr marL="57799" defTabSz="914400">
                        <a:defRPr sz="3600">
                          <a:latin typeface="Helvetica"/>
                          <a:ea typeface="Helvetica"/>
                          <a:cs typeface="Helvetica"/>
                          <a:sym typeface="Helvetica"/>
                        </a:defRPr>
                      </a:pPr>
                      <a:r>
                        <a:rPr sz="2900">
                          <a:latin typeface="+mn-lt"/>
                        </a:rPr>
                        <a:t>Data </a:t>
                      </a:r>
                      <a:r>
                        <a:rPr sz="2900" i="1">
                          <a:latin typeface="+mn-lt"/>
                        </a:rPr>
                        <a:t>integrity</a:t>
                      </a:r>
                    </a:p>
                  </a:txBody>
                  <a:tcPr marL="42097" marR="42097" marT="42097" marB="42097"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marL="57799" defTabSz="914400"/>
                      <a:r>
                        <a:rPr sz="2900">
                          <a:latin typeface="+mn-lt"/>
                          <a:ea typeface="Helvetica"/>
                          <a:cs typeface="Helvetica"/>
                          <a:sym typeface="Helvetica"/>
                        </a:rPr>
                        <a:t>Tampering with data</a:t>
                      </a:r>
                    </a:p>
                  </a:txBody>
                  <a:tcPr marL="42097" marR="42097" marT="42097" marB="42097"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1025362">
                <a:tc>
                  <a:txBody>
                    <a:bodyPr/>
                    <a:lstStyle/>
                    <a:p>
                      <a:pPr marL="57799" defTabSz="914400">
                        <a:defRPr sz="3600">
                          <a:latin typeface="Helvetica"/>
                          <a:ea typeface="Helvetica"/>
                          <a:cs typeface="Helvetica"/>
                          <a:sym typeface="Helvetica"/>
                        </a:defRPr>
                      </a:pPr>
                      <a:r>
                        <a:rPr sz="2900" dirty="0">
                          <a:latin typeface="+mn-lt"/>
                        </a:rPr>
                        <a:t>System </a:t>
                      </a:r>
                      <a:r>
                        <a:rPr sz="2900" i="1" dirty="0">
                          <a:latin typeface="+mn-lt"/>
                        </a:rPr>
                        <a:t>availability</a:t>
                      </a:r>
                    </a:p>
                  </a:txBody>
                  <a:tcPr marL="42097" marR="42097" marT="42097" marB="42097"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marL="57799" defTabSz="914400"/>
                      <a:r>
                        <a:rPr sz="2900" dirty="0">
                          <a:latin typeface="+mn-lt"/>
                          <a:ea typeface="Helvetica"/>
                          <a:cs typeface="Helvetica"/>
                          <a:sym typeface="Helvetica"/>
                        </a:rPr>
                        <a:t>Denial of service</a:t>
                      </a:r>
                    </a:p>
                  </a:txBody>
                  <a:tcPr marL="42097" marR="42097" marT="42097" marB="42097"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bl>
          </a:graphicData>
        </a:graphic>
      </p:graphicFrame>
      <p:grpSp>
        <p:nvGrpSpPr>
          <p:cNvPr id="11" name="Group">
            <a:extLst>
              <a:ext uri="{FF2B5EF4-FFF2-40B4-BE49-F238E27FC236}">
                <a16:creationId xmlns:a16="http://schemas.microsoft.com/office/drawing/2014/main" id="{9E5E9D8F-BB99-1F43-8736-EA0B92244FEC}"/>
              </a:ext>
            </a:extLst>
          </p:cNvPr>
          <p:cNvGrpSpPr/>
          <p:nvPr/>
        </p:nvGrpSpPr>
        <p:grpSpPr>
          <a:xfrm>
            <a:off x="10972437" y="2907846"/>
            <a:ext cx="1195585" cy="2455025"/>
            <a:chOff x="-46146" y="825412"/>
            <a:chExt cx="1700386" cy="1294336"/>
          </a:xfrm>
        </p:grpSpPr>
        <p:sp>
          <p:nvSpPr>
            <p:cNvPr id="13" name="Cryptography">
              <a:extLst>
                <a:ext uri="{FF2B5EF4-FFF2-40B4-BE49-F238E27FC236}">
                  <a16:creationId xmlns:a16="http://schemas.microsoft.com/office/drawing/2014/main" id="{985ADE8B-78C4-1243-A8C9-ED04FE0CECED}"/>
                </a:ext>
              </a:extLst>
            </p:cNvPr>
            <p:cNvSpPr txBox="1"/>
            <p:nvPr/>
          </p:nvSpPr>
          <p:spPr>
            <a:xfrm rot="18900000">
              <a:off x="-46146" y="825412"/>
              <a:ext cx="1700386" cy="1678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200">
                  <a:solidFill>
                    <a:srgbClr val="FF2600"/>
                  </a:solidFill>
                </a:defRPr>
              </a:lvl1pPr>
            </a:lstStyle>
            <a:p>
              <a:r>
                <a:rPr sz="1600" dirty="0"/>
                <a:t>Cryptography</a:t>
              </a:r>
              <a:endParaRPr sz="1547" dirty="0"/>
            </a:p>
          </p:txBody>
        </p:sp>
        <p:sp>
          <p:nvSpPr>
            <p:cNvPr id="15" name="Cryptography">
              <a:extLst>
                <a:ext uri="{FF2B5EF4-FFF2-40B4-BE49-F238E27FC236}">
                  <a16:creationId xmlns:a16="http://schemas.microsoft.com/office/drawing/2014/main" id="{C0756341-3124-0842-BC46-D0602A8E4BE7}"/>
                </a:ext>
              </a:extLst>
            </p:cNvPr>
            <p:cNvSpPr txBox="1"/>
            <p:nvPr/>
          </p:nvSpPr>
          <p:spPr>
            <a:xfrm rot="18900000">
              <a:off x="-46146" y="1403001"/>
              <a:ext cx="1700386" cy="1678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200">
                  <a:solidFill>
                    <a:srgbClr val="FF2600"/>
                  </a:solidFill>
                </a:defRPr>
              </a:lvl1pPr>
            </a:lstStyle>
            <a:p>
              <a:r>
                <a:rPr sz="1600" dirty="0"/>
                <a:t>Cryptography</a:t>
              </a:r>
              <a:endParaRPr sz="1547" dirty="0"/>
            </a:p>
          </p:txBody>
        </p:sp>
        <p:sp>
          <p:nvSpPr>
            <p:cNvPr id="17" name="Engineering">
              <a:extLst>
                <a:ext uri="{FF2B5EF4-FFF2-40B4-BE49-F238E27FC236}">
                  <a16:creationId xmlns:a16="http://schemas.microsoft.com/office/drawing/2014/main" id="{D8319C69-574D-1842-B461-EA976DE46196}"/>
                </a:ext>
              </a:extLst>
            </p:cNvPr>
            <p:cNvSpPr txBox="1"/>
            <p:nvPr/>
          </p:nvSpPr>
          <p:spPr>
            <a:xfrm rot="18900000">
              <a:off x="51706" y="1951904"/>
              <a:ext cx="1504686" cy="1678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200">
                  <a:solidFill>
                    <a:srgbClr val="FF2600"/>
                  </a:solidFill>
                </a:defRPr>
              </a:lvl1pPr>
            </a:lstStyle>
            <a:p>
              <a:r>
                <a:rPr sz="1600" dirty="0"/>
                <a:t>Engineering</a:t>
              </a:r>
              <a:endParaRPr sz="1547" dirty="0"/>
            </a:p>
          </p:txBody>
        </p:sp>
      </p:grpSp>
      <p:pic>
        <p:nvPicPr>
          <p:cNvPr id="20" name="anonymous_mask_by_muhammadabdulbasit-d6yi879.png" descr="anonymous_mask_by_muhammadabdulbasit-d6yi879.png">
            <a:extLst>
              <a:ext uri="{FF2B5EF4-FFF2-40B4-BE49-F238E27FC236}">
                <a16:creationId xmlns:a16="http://schemas.microsoft.com/office/drawing/2014/main" id="{E2CD5B29-C4F3-BD49-BB91-0966B79A7E10}"/>
              </a:ext>
            </a:extLst>
          </p:cNvPr>
          <p:cNvPicPr>
            <a:picLocks noChangeAspect="1"/>
          </p:cNvPicPr>
          <p:nvPr/>
        </p:nvPicPr>
        <p:blipFill>
          <a:blip r:embed="rId2"/>
          <a:stretch>
            <a:fillRect/>
          </a:stretch>
        </p:blipFill>
        <p:spPr>
          <a:xfrm rot="5400000">
            <a:off x="109545" y="2686793"/>
            <a:ext cx="1020746" cy="969708"/>
          </a:xfrm>
          <a:prstGeom prst="rect">
            <a:avLst/>
          </a:prstGeom>
          <a:ln w="12700">
            <a:miter lim="400000"/>
          </a:ln>
        </p:spPr>
      </p:pic>
      <p:pic>
        <p:nvPicPr>
          <p:cNvPr id="9" name="Picture 8">
            <a:extLst>
              <a:ext uri="{FF2B5EF4-FFF2-40B4-BE49-F238E27FC236}">
                <a16:creationId xmlns:a16="http://schemas.microsoft.com/office/drawing/2014/main" id="{7C2D3A1A-12DD-744D-BDC4-985726CCBE0C}"/>
              </a:ext>
            </a:extLst>
          </p:cNvPr>
          <p:cNvPicPr>
            <a:picLocks noChangeAspect="1"/>
          </p:cNvPicPr>
          <p:nvPr/>
        </p:nvPicPr>
        <p:blipFill>
          <a:blip r:embed="rId3"/>
          <a:stretch>
            <a:fillRect/>
          </a:stretch>
        </p:blipFill>
        <p:spPr>
          <a:xfrm>
            <a:off x="3646021" y="1773816"/>
            <a:ext cx="2772349" cy="4324865"/>
          </a:xfrm>
          <a:prstGeom prst="rect">
            <a:avLst/>
          </a:prstGeom>
        </p:spPr>
      </p:pic>
      <p:pic>
        <p:nvPicPr>
          <p:cNvPr id="10" name="Picture 9">
            <a:extLst>
              <a:ext uri="{FF2B5EF4-FFF2-40B4-BE49-F238E27FC236}">
                <a16:creationId xmlns:a16="http://schemas.microsoft.com/office/drawing/2014/main" id="{E8657CC4-E913-0C48-9AFE-2822F63B110A}"/>
              </a:ext>
            </a:extLst>
          </p:cNvPr>
          <p:cNvPicPr>
            <a:picLocks noChangeAspect="1"/>
          </p:cNvPicPr>
          <p:nvPr/>
        </p:nvPicPr>
        <p:blipFill>
          <a:blip r:embed="rId4"/>
          <a:stretch>
            <a:fillRect/>
          </a:stretch>
        </p:blipFill>
        <p:spPr>
          <a:xfrm>
            <a:off x="7249341" y="653933"/>
            <a:ext cx="3273391" cy="1377552"/>
          </a:xfrm>
          <a:prstGeom prst="rect">
            <a:avLst/>
          </a:prstGeom>
        </p:spPr>
      </p:pic>
      <p:pic>
        <p:nvPicPr>
          <p:cNvPr id="22" name="Picture 21">
            <a:extLst>
              <a:ext uri="{FF2B5EF4-FFF2-40B4-BE49-F238E27FC236}">
                <a16:creationId xmlns:a16="http://schemas.microsoft.com/office/drawing/2014/main" id="{8835F45A-9879-0A43-8D7F-0A6CAD87786B}"/>
              </a:ext>
            </a:extLst>
          </p:cNvPr>
          <p:cNvPicPr>
            <a:picLocks noChangeAspect="1"/>
          </p:cNvPicPr>
          <p:nvPr/>
        </p:nvPicPr>
        <p:blipFill>
          <a:blip r:embed="rId5"/>
          <a:stretch>
            <a:fillRect/>
          </a:stretch>
        </p:blipFill>
        <p:spPr>
          <a:xfrm>
            <a:off x="2375059" y="4416844"/>
            <a:ext cx="1534939" cy="1681837"/>
          </a:xfrm>
          <a:prstGeom prst="rect">
            <a:avLst/>
          </a:prstGeom>
        </p:spPr>
      </p:pic>
      <p:pic>
        <p:nvPicPr>
          <p:cNvPr id="23" name="Picture 22">
            <a:extLst>
              <a:ext uri="{FF2B5EF4-FFF2-40B4-BE49-F238E27FC236}">
                <a16:creationId xmlns:a16="http://schemas.microsoft.com/office/drawing/2014/main" id="{2B8ED1C7-2CBE-524C-98AA-4AA58AC942A8}"/>
              </a:ext>
            </a:extLst>
          </p:cNvPr>
          <p:cNvPicPr>
            <a:picLocks noChangeAspect="1"/>
          </p:cNvPicPr>
          <p:nvPr/>
        </p:nvPicPr>
        <p:blipFill>
          <a:blip r:embed="rId6"/>
          <a:stretch>
            <a:fillRect/>
          </a:stretch>
        </p:blipFill>
        <p:spPr>
          <a:xfrm>
            <a:off x="185267" y="4100011"/>
            <a:ext cx="2024533" cy="1990922"/>
          </a:xfrm>
          <a:prstGeom prst="rect">
            <a:avLst/>
          </a:prstGeom>
        </p:spPr>
      </p:pic>
      <p:sp>
        <p:nvSpPr>
          <p:cNvPr id="6" name="Slide Number Placeholder 5">
            <a:extLst>
              <a:ext uri="{FF2B5EF4-FFF2-40B4-BE49-F238E27FC236}">
                <a16:creationId xmlns:a16="http://schemas.microsoft.com/office/drawing/2014/main" id="{BD3A9FC7-CA10-5641-AD51-C012BC6FAA4A}"/>
              </a:ext>
            </a:extLst>
          </p:cNvPr>
          <p:cNvSpPr>
            <a:spLocks noGrp="1"/>
          </p:cNvSpPr>
          <p:nvPr>
            <p:ph type="sldNum" sz="quarter" idx="12"/>
          </p:nvPr>
        </p:nvSpPr>
        <p:spPr/>
        <p:txBody>
          <a:bodyPr/>
          <a:lstStyle/>
          <a:p>
            <a:fld id="{6447A55C-D137-174D-A1D2-1FB8578497C7}" type="slidenum">
              <a:rPr lang="en-US" smtClean="0"/>
              <a:t>2</a:t>
            </a:fld>
            <a:endParaRPr lang="en-US"/>
          </a:p>
        </p:txBody>
      </p:sp>
      <p:pic>
        <p:nvPicPr>
          <p:cNvPr id="18" name="anonymous_mask_by_muhammadabdulbasit-d6yi879.png" descr="anonymous_mask_by_muhammadabdulbasit-d6yi879.png">
            <a:extLst>
              <a:ext uri="{FF2B5EF4-FFF2-40B4-BE49-F238E27FC236}">
                <a16:creationId xmlns:a16="http://schemas.microsoft.com/office/drawing/2014/main" id="{78B0080A-DF8E-E342-8677-BEF97944861D}"/>
              </a:ext>
            </a:extLst>
          </p:cNvPr>
          <p:cNvPicPr>
            <a:picLocks noChangeAspect="1"/>
          </p:cNvPicPr>
          <p:nvPr/>
        </p:nvPicPr>
        <p:blipFill>
          <a:blip r:embed="rId2"/>
          <a:stretch>
            <a:fillRect/>
          </a:stretch>
        </p:blipFill>
        <p:spPr>
          <a:xfrm rot="16200000">
            <a:off x="11110262" y="647191"/>
            <a:ext cx="1020746" cy="969708"/>
          </a:xfrm>
          <a:prstGeom prst="rect">
            <a:avLst/>
          </a:prstGeom>
          <a:ln w="12700">
            <a:miter lim="400000"/>
          </a:ln>
        </p:spPr>
      </p:pic>
    </p:spTree>
    <p:extLst>
      <p:ext uri="{BB962C8B-B14F-4D97-AF65-F5344CB8AC3E}">
        <p14:creationId xmlns:p14="http://schemas.microsoft.com/office/powerpoint/2010/main" val="2012911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ppt_x</p:attrName>
                                        </p:attrNameLst>
                                      </p:cBhvr>
                                      <p:tavLst>
                                        <p:tav tm="0">
                                          <p:val>
                                            <p:strVal val="#ppt_x-#ppt_w*1.125000"/>
                                          </p:val>
                                        </p:tav>
                                        <p:tav tm="100000">
                                          <p:val>
                                            <p:strVal val="#ppt_x"/>
                                          </p:val>
                                        </p:tav>
                                      </p:tavLst>
                                    </p:anim>
                                    <p:animEffect transition="in" filter="wipe(right)">
                                      <p:cBhvr>
                                        <p:cTn id="8" dur="500"/>
                                        <p:tgtEl>
                                          <p:spTgt spid="20"/>
                                        </p:tgtEl>
                                      </p:cBhvr>
                                    </p:animEffect>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iterate>
                                    <p:tmAbs val="0"/>
                                  </p:iterate>
                                  <p:childTnLst>
                                    <p:set>
                                      <p:cBhvr>
                                        <p:cTn id="12" fill="hold"/>
                                        <p:tgtEl>
                                          <p:spTgt spid="11"/>
                                        </p:tgtEl>
                                        <p:attrNameLst>
                                          <p:attrName>style.visibility</p:attrName>
                                        </p:attrNameLst>
                                      </p:cBhvr>
                                      <p:to>
                                        <p:strVal val="visible"/>
                                      </p:to>
                                    </p:set>
                                    <p:animEffect transition="in" filter="box(out)">
                                      <p:cBhvr>
                                        <p:cTn id="13" dur="1000"/>
                                        <p:tgtEl>
                                          <p:spTgt spid="11"/>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ppt_x</p:attrName>
                                        </p:attrNameLst>
                                      </p:cBhvr>
                                      <p:tavLst>
                                        <p:tav tm="0">
                                          <p:val>
                                            <p:strVal val="#ppt_x+#ppt_w*1.125000"/>
                                          </p:val>
                                        </p:tav>
                                        <p:tav tm="100000">
                                          <p:val>
                                            <p:strVal val="#ppt_x"/>
                                          </p:val>
                                        </p:tav>
                                      </p:tavLst>
                                    </p:anim>
                                    <p:animEffect transition="in" filter="wipe(left)">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star, outdoor object, dark, blurry&#10;&#10;Description automatically generated">
            <a:extLst>
              <a:ext uri="{FF2B5EF4-FFF2-40B4-BE49-F238E27FC236}">
                <a16:creationId xmlns:a16="http://schemas.microsoft.com/office/drawing/2014/main" id="{EB764E13-074F-9647-833C-4CE1DC35AD30}"/>
              </a:ext>
            </a:extLst>
          </p:cNvPr>
          <p:cNvPicPr>
            <a:picLocks noChangeAspect="1"/>
          </p:cNvPicPr>
          <p:nvPr/>
        </p:nvPicPr>
        <p:blipFill rotWithShape="1">
          <a:blip r:embed="rId2"/>
          <a:srcRect l="1301" r="1" b="1"/>
          <a:stretch/>
        </p:blipFill>
        <p:spPr>
          <a:xfrm>
            <a:off x="1" y="10"/>
            <a:ext cx="9669642" cy="6857990"/>
          </a:xfrm>
          <a:prstGeom prst="rect">
            <a:avLst/>
          </a:prstGeom>
        </p:spPr>
      </p:pic>
      <p:sp>
        <p:nvSpPr>
          <p:cNvPr id="40" name="Rectangle 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A7D5F5-3EE6-5140-A5FF-274467ED4EA2}"/>
              </a:ext>
            </a:extLst>
          </p:cNvPr>
          <p:cNvSpPr>
            <a:spLocks noGrp="1"/>
          </p:cNvSpPr>
          <p:nvPr>
            <p:ph type="title"/>
          </p:nvPr>
        </p:nvSpPr>
        <p:spPr>
          <a:xfrm>
            <a:off x="7531610" y="365125"/>
            <a:ext cx="3822189" cy="1899912"/>
          </a:xfrm>
        </p:spPr>
        <p:txBody>
          <a:bodyPr>
            <a:normAutofit/>
          </a:bodyPr>
          <a:lstStyle/>
          <a:p>
            <a:r>
              <a:rPr lang="en-US" sz="4000" dirty="0"/>
              <a:t>Attacking AES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2548F3-746F-804F-AFCA-B96A7526A5D0}"/>
                  </a:ext>
                </a:extLst>
              </p:cNvPr>
              <p:cNvSpPr>
                <a:spLocks noGrp="1"/>
              </p:cNvSpPr>
              <p:nvPr>
                <p:ph idx="1"/>
              </p:nvPr>
            </p:nvSpPr>
            <p:spPr>
              <a:xfrm>
                <a:off x="7167282" y="1775295"/>
                <a:ext cx="4585447" cy="3657317"/>
              </a:xfrm>
            </p:spPr>
            <p:txBody>
              <a:bodyPr>
                <a:noAutofit/>
              </a:bodyPr>
              <a:lstStyle/>
              <a:p>
                <a:r>
                  <a:rPr lang="en-US" sz="1400" dirty="0"/>
                  <a:t>Suppose that we have an infinitely fast computer,</a:t>
                </a:r>
              </a:p>
              <a:p>
                <a:pPr lvl="1"/>
                <a:r>
                  <a:rPr lang="en-US" sz="1400" dirty="0"/>
                  <a:t>But such a computer must still consume energy.</a:t>
                </a:r>
              </a:p>
              <a:p>
                <a:r>
                  <a:rPr lang="en-US" sz="1400" dirty="0"/>
                  <a:t>There is a fundamental limit on the energy required to flip a bit.</a:t>
                </a:r>
              </a:p>
              <a:p>
                <a:r>
                  <a:rPr lang="en-US" sz="1400" dirty="0"/>
                  <a:t>The </a:t>
                </a:r>
                <a:r>
                  <a:rPr lang="en-US" sz="1400" dirty="0" err="1"/>
                  <a:t>Landauer</a:t>
                </a:r>
                <a:r>
                  <a:rPr lang="en-US" sz="1400" dirty="0"/>
                  <a:t> principle says that the energy </a:t>
                </a:r>
                <a14:m>
                  <m:oMath xmlns:m="http://schemas.openxmlformats.org/officeDocument/2006/math">
                    <m:r>
                      <a:rPr lang="en-US" sz="1400" i="1">
                        <a:latin typeface="Cambria Math" panose="02040503050406030204" pitchFamily="18" charset="0"/>
                      </a:rPr>
                      <m:t>𝐸</m:t>
                    </m:r>
                  </m:oMath>
                </a14:m>
                <a:r>
                  <a:rPr lang="en-US" sz="1400" dirty="0"/>
                  <a:t> required to flip a bit:</a:t>
                </a:r>
              </a:p>
              <a:p>
                <a:pPr lvl="1"/>
                <a:r>
                  <a:rPr lang="en-US" sz="1400" dirty="0"/>
                  <a:t> </a:t>
                </a:r>
                <a14:m>
                  <m:oMath xmlns:m="http://schemas.openxmlformats.org/officeDocument/2006/math">
                    <m:r>
                      <a:rPr lang="en-US" sz="1400" b="0" i="1">
                        <a:latin typeface="Cambria Math" panose="02040503050406030204" pitchFamily="18" charset="0"/>
                      </a:rPr>
                      <m:t>𝐸</m:t>
                    </m:r>
                    <m:r>
                      <a:rPr lang="en-US" sz="1400" b="0" i="1">
                        <a:latin typeface="Cambria Math" panose="02040503050406030204" pitchFamily="18" charset="0"/>
                      </a:rPr>
                      <m:t>&gt;</m:t>
                    </m:r>
                    <m:r>
                      <a:rPr lang="en-US" sz="1400" b="0" i="1">
                        <a:latin typeface="Cambria Math" panose="02040503050406030204" pitchFamily="18" charset="0"/>
                      </a:rPr>
                      <m:t>𝑘</m:t>
                    </m:r>
                    <m:r>
                      <a:rPr lang="en-US" sz="1400" b="0" i="1">
                        <a:latin typeface="Cambria Math" panose="02040503050406030204" pitchFamily="18" charset="0"/>
                      </a:rPr>
                      <m:t> </m:t>
                    </m:r>
                    <m:r>
                      <a:rPr lang="en-US" sz="1400" b="0" i="1">
                        <a:latin typeface="Cambria Math" panose="02040503050406030204" pitchFamily="18" charset="0"/>
                      </a:rPr>
                      <m:t>𝑇</m:t>
                    </m:r>
                    <m:r>
                      <a:rPr lang="en-US" sz="1400" b="0" i="1">
                        <a:latin typeface="Cambria Math" panose="02040503050406030204" pitchFamily="18" charset="0"/>
                      </a:rPr>
                      <m:t> </m:t>
                    </m:r>
                    <m:func>
                      <m:funcPr>
                        <m:ctrlPr>
                          <a:rPr lang="en-US" sz="1400" b="0" i="1">
                            <a:latin typeface="Cambria Math" panose="02040503050406030204" pitchFamily="18" charset="0"/>
                          </a:rPr>
                        </m:ctrlPr>
                      </m:funcPr>
                      <m:fName>
                        <m:r>
                          <m:rPr>
                            <m:sty m:val="p"/>
                          </m:rPr>
                          <a:rPr lang="en-US" sz="1400" b="0" i="0">
                            <a:latin typeface="Cambria Math" panose="02040503050406030204" pitchFamily="18" charset="0"/>
                          </a:rPr>
                          <m:t>ln</m:t>
                        </m:r>
                      </m:fName>
                      <m:e>
                        <m:r>
                          <a:rPr lang="en-US" sz="1400" b="0" i="1" smtClean="0">
                            <a:latin typeface="Cambria Math" panose="02040503050406030204" pitchFamily="18" charset="0"/>
                          </a:rPr>
                          <m:t>2</m:t>
                        </m:r>
                      </m:e>
                    </m:func>
                  </m:oMath>
                </a14:m>
                <a:r>
                  <a:rPr lang="en-US" sz="1400" dirty="0"/>
                  <a:t> Joules</a:t>
                </a:r>
              </a:p>
              <a:p>
                <a:pPr lvl="1"/>
                <a:r>
                  <a:rPr lang="en-US" sz="1400" dirty="0"/>
                  <a:t> </a:t>
                </a:r>
                <a14:m>
                  <m:oMath xmlns:m="http://schemas.openxmlformats.org/officeDocument/2006/math">
                    <m:r>
                      <a:rPr lang="en-US" sz="1400" b="0" i="1">
                        <a:latin typeface="Cambria Math" panose="02040503050406030204" pitchFamily="18" charset="0"/>
                      </a:rPr>
                      <m:t>𝑘</m:t>
                    </m:r>
                    <m:r>
                      <a:rPr lang="en-US" sz="1400" b="0" i="1">
                        <a:latin typeface="Cambria Math" panose="02040503050406030204" pitchFamily="18" charset="0"/>
                      </a:rPr>
                      <m:t>=1.38 × </m:t>
                    </m:r>
                    <m:sSup>
                      <m:sSupPr>
                        <m:ctrlPr>
                          <a:rPr lang="en-US" sz="1400" b="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10</m:t>
                        </m:r>
                      </m:e>
                      <m:sup>
                        <m:r>
                          <a:rPr lang="en-US" sz="1400" b="0" i="1">
                            <a:latin typeface="Cambria Math" panose="02040503050406030204" pitchFamily="18" charset="0"/>
                            <a:ea typeface="Cambria Math" panose="02040503050406030204" pitchFamily="18" charset="0"/>
                          </a:rPr>
                          <m:t>−23</m:t>
                        </m:r>
                      </m:sup>
                    </m:sSup>
                  </m:oMath>
                </a14:m>
                <a:endParaRPr lang="en-US" sz="1400" dirty="0"/>
              </a:p>
              <a:p>
                <a:pPr lvl="1"/>
                <a14:m>
                  <m:oMath xmlns:m="http://schemas.openxmlformats.org/officeDocument/2006/math">
                    <m:r>
                      <a:rPr lang="en-US" sz="1400" b="0" i="1">
                        <a:latin typeface="Cambria Math" panose="02040503050406030204" pitchFamily="18" charset="0"/>
                      </a:rPr>
                      <m:t>𝑇</m:t>
                    </m:r>
                    <m:r>
                      <a:rPr lang="en-US" sz="1400" b="0" i="1">
                        <a:latin typeface="Cambria Math" panose="02040503050406030204" pitchFamily="18" charset="0"/>
                      </a:rPr>
                      <m:t> ~ 293</m:t>
                    </m:r>
                  </m:oMath>
                </a14:m>
                <a:endParaRPr lang="en-US" sz="1400" dirty="0"/>
              </a:p>
              <a:p>
                <a:pPr>
                  <a:defRPr sz="2400"/>
                </a:pPr>
                <a:r>
                  <a:rPr lang="en-US" sz="1400" dirty="0"/>
                  <a:t>128-bit AES would require all the electric power of the USA for more than a year.</a:t>
                </a:r>
              </a:p>
              <a:p>
                <a:pPr>
                  <a:defRPr sz="2400"/>
                </a:pPr>
                <a:r>
                  <a:rPr lang="en-US" sz="1400" dirty="0"/>
                  <a:t>192-bit AES would require 1000 times annual solar flux.</a:t>
                </a:r>
              </a:p>
              <a:p>
                <a:pPr>
                  <a:defRPr sz="2400"/>
                </a:pPr>
                <a:r>
                  <a:rPr lang="en-US" sz="1400" dirty="0"/>
                  <a:t>256-bit AES would require more energy than a </a:t>
                </a:r>
                <a:r>
                  <a:rPr lang="en-US" sz="1400" i="1" dirty="0">
                    <a:ea typeface="Helvetica"/>
                    <a:cs typeface="Helvetica"/>
                    <a:sym typeface="Helvetica"/>
                  </a:rPr>
                  <a:t>billion</a:t>
                </a:r>
                <a:r>
                  <a:rPr lang="en-US" sz="1400" i="1" dirty="0">
                    <a:latin typeface="Helvetica"/>
                    <a:ea typeface="Helvetica"/>
                    <a:cs typeface="Helvetica"/>
                    <a:sym typeface="Helvetica"/>
                  </a:rPr>
                  <a:t> </a:t>
                </a:r>
                <a:r>
                  <a:rPr lang="en-US" sz="1400" dirty="0"/>
                  <a:t>supernovae.</a:t>
                </a:r>
              </a:p>
              <a:p>
                <a:endParaRPr lang="en-US" sz="1400" dirty="0"/>
              </a:p>
            </p:txBody>
          </p:sp>
        </mc:Choice>
        <mc:Fallback xmlns="">
          <p:sp>
            <p:nvSpPr>
              <p:cNvPr id="3" name="Content Placeholder 2">
                <a:extLst>
                  <a:ext uri="{FF2B5EF4-FFF2-40B4-BE49-F238E27FC236}">
                    <a16:creationId xmlns:a16="http://schemas.microsoft.com/office/drawing/2014/main" id="{192548F3-746F-804F-AFCA-B96A7526A5D0}"/>
                  </a:ext>
                </a:extLst>
              </p:cNvPr>
              <p:cNvSpPr>
                <a:spLocks noGrp="1" noRot="1" noChangeAspect="1" noMove="1" noResize="1" noEditPoints="1" noAdjustHandles="1" noChangeArrowheads="1" noChangeShapeType="1" noTextEdit="1"/>
              </p:cNvSpPr>
              <p:nvPr>
                <p:ph idx="1"/>
              </p:nvPr>
            </p:nvSpPr>
            <p:spPr>
              <a:xfrm>
                <a:off x="7167282" y="1775295"/>
                <a:ext cx="4585447" cy="3657317"/>
              </a:xfrm>
              <a:blipFill>
                <a:blip r:embed="rId3"/>
                <a:stretch>
                  <a:fillRect l="-276" t="-1038" r="-1105" b="-207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14A7E89-E4ED-5B4E-9464-0C0649B7814C}"/>
              </a:ext>
            </a:extLst>
          </p:cNvPr>
          <p:cNvSpPr>
            <a:spLocks noGrp="1"/>
          </p:cNvSpPr>
          <p:nvPr>
            <p:ph type="dt" sz="half" idx="10"/>
          </p:nvPr>
        </p:nvSpPr>
        <p:spPr>
          <a:xfrm>
            <a:off x="838200" y="6356350"/>
            <a:ext cx="2743200" cy="365125"/>
          </a:xfrm>
        </p:spPr>
        <p:txBody>
          <a:bodyPr>
            <a:normAutofit/>
          </a:bodyPr>
          <a:lstStyle/>
          <a:p>
            <a:fld id="{774A048D-7669-EB41-9B98-6A90C90B8973}" type="datetime1">
              <a:rPr lang="en-US" smtClean="0">
                <a:solidFill>
                  <a:srgbClr val="FFFFFF"/>
                </a:solidFill>
              </a:rPr>
              <a:t>5/28/21</a:t>
            </a:fld>
            <a:endParaRPr lang="en-US">
              <a:solidFill>
                <a:srgbClr val="FFFFFF"/>
              </a:solidFill>
            </a:endParaRPr>
          </a:p>
        </p:txBody>
      </p:sp>
      <p:sp>
        <p:nvSpPr>
          <p:cNvPr id="5" name="Footer Placeholder 4">
            <a:extLst>
              <a:ext uri="{FF2B5EF4-FFF2-40B4-BE49-F238E27FC236}">
                <a16:creationId xmlns:a16="http://schemas.microsoft.com/office/drawing/2014/main" id="{A472BB16-0585-1842-AEDC-5EE855AFB73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2021 Darrell Long</a:t>
            </a:r>
          </a:p>
        </p:txBody>
      </p:sp>
      <p:sp>
        <p:nvSpPr>
          <p:cNvPr id="6" name="Slide Number Placeholder 5">
            <a:extLst>
              <a:ext uri="{FF2B5EF4-FFF2-40B4-BE49-F238E27FC236}">
                <a16:creationId xmlns:a16="http://schemas.microsoft.com/office/drawing/2014/main" id="{643291D2-0BFB-C74A-B2CE-DE0A480F94A8}"/>
              </a:ext>
            </a:extLst>
          </p:cNvPr>
          <p:cNvSpPr>
            <a:spLocks noGrp="1"/>
          </p:cNvSpPr>
          <p:nvPr>
            <p:ph type="sldNum" sz="quarter" idx="12"/>
          </p:nvPr>
        </p:nvSpPr>
        <p:spPr>
          <a:xfrm>
            <a:off x="8610600" y="6356350"/>
            <a:ext cx="2743200" cy="365125"/>
          </a:xfrm>
        </p:spPr>
        <p:txBody>
          <a:bodyPr>
            <a:normAutofit/>
          </a:bodyPr>
          <a:lstStyle/>
          <a:p>
            <a:pPr>
              <a:spcAft>
                <a:spcPts val="600"/>
              </a:spcAft>
            </a:pPr>
            <a:fld id="{6447A55C-D137-174D-A1D2-1FB8578497C7}" type="slidenum">
              <a:rPr lang="en-US" smtClean="0"/>
              <a:pPr>
                <a:spcAft>
                  <a:spcPts val="600"/>
                </a:spcAft>
              </a:pPr>
              <a:t>20</a:t>
            </a:fld>
            <a:endParaRPr lang="en-US" dirty="0"/>
          </a:p>
        </p:txBody>
      </p:sp>
      <p:sp>
        <p:nvSpPr>
          <p:cNvPr id="20" name="128-bit AES would require…">
            <a:extLst>
              <a:ext uri="{FF2B5EF4-FFF2-40B4-BE49-F238E27FC236}">
                <a16:creationId xmlns:a16="http://schemas.microsoft.com/office/drawing/2014/main" id="{CC60E603-BFA2-EA41-9AEB-5971DDED667D}"/>
              </a:ext>
            </a:extLst>
          </p:cNvPr>
          <p:cNvSpPr/>
          <p:nvPr/>
        </p:nvSpPr>
        <p:spPr>
          <a:xfrm>
            <a:off x="4038599" y="5701951"/>
            <a:ext cx="1270002"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2400"/>
            </a:pPr>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25DCB0F-861E-F947-9230-39775092AD71}"/>
                  </a:ext>
                </a:extLst>
              </p:cNvPr>
              <p:cNvSpPr txBox="1"/>
              <p:nvPr/>
            </p:nvSpPr>
            <p:spPr>
              <a:xfrm>
                <a:off x="6240996" y="5701951"/>
                <a:ext cx="5418984" cy="280077"/>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&gt;1.38×</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−23</m:t>
                        </m:r>
                      </m:sup>
                    </m:sSup>
                    <m:r>
                      <a:rPr lang="en-US" b="0" i="1" smtClean="0">
                        <a:latin typeface="Cambria Math" panose="02040503050406030204" pitchFamily="18" charset="0"/>
                        <a:ea typeface="Cambria Math" panose="02040503050406030204" pitchFamily="18" charset="0"/>
                      </a:rPr>
                      <m:t>×293 ×</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r>
                          <a:rPr lang="en-US" b="0" i="1" smtClean="0">
                            <a:latin typeface="Cambria Math" panose="02040503050406030204" pitchFamily="18" charset="0"/>
                            <a:ea typeface="Cambria Math" panose="02040503050406030204" pitchFamily="18" charset="0"/>
                          </a:rPr>
                          <m:t>2</m:t>
                        </m:r>
                      </m:e>
                    </m:func>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255</m:t>
                        </m:r>
                      </m:sup>
                    </m:sSup>
                    <m:r>
                      <a:rPr lang="en-US" b="0" i="1" smtClean="0">
                        <a:latin typeface="Cambria Math" panose="02040503050406030204" pitchFamily="18" charset="0"/>
                        <a:ea typeface="Cambria Math" panose="02040503050406030204" pitchFamily="18" charset="0"/>
                      </a:rPr>
                      <m:t>≈1.62×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56</m:t>
                        </m:r>
                      </m:sup>
                    </m:sSup>
                  </m:oMath>
                </a14:m>
                <a:r>
                  <a:rPr lang="en-US" dirty="0"/>
                  <a:t> Joules</a:t>
                </a:r>
              </a:p>
            </p:txBody>
          </p:sp>
        </mc:Choice>
        <mc:Fallback xmlns="">
          <p:sp>
            <p:nvSpPr>
              <p:cNvPr id="24" name="TextBox 23">
                <a:extLst>
                  <a:ext uri="{FF2B5EF4-FFF2-40B4-BE49-F238E27FC236}">
                    <a16:creationId xmlns:a16="http://schemas.microsoft.com/office/drawing/2014/main" id="{725DCB0F-861E-F947-9230-39775092AD71}"/>
                  </a:ext>
                </a:extLst>
              </p:cNvPr>
              <p:cNvSpPr txBox="1">
                <a:spLocks noRot="1" noChangeAspect="1" noMove="1" noResize="1" noEditPoints="1" noAdjustHandles="1" noChangeArrowheads="1" noChangeShapeType="1" noTextEdit="1"/>
              </p:cNvSpPr>
              <p:nvPr/>
            </p:nvSpPr>
            <p:spPr>
              <a:xfrm>
                <a:off x="6240996" y="5701951"/>
                <a:ext cx="5418984" cy="280077"/>
              </a:xfrm>
              <a:prstGeom prst="rect">
                <a:avLst/>
              </a:prstGeom>
              <a:blipFill>
                <a:blip r:embed="rId4"/>
                <a:stretch>
                  <a:fillRect l="-1168" t="-21739" r="-1636" b="-47826"/>
                </a:stretch>
              </a:blipFill>
            </p:spPr>
            <p:txBody>
              <a:bodyPr/>
              <a:lstStyle/>
              <a:p>
                <a:r>
                  <a:rPr lang="en-US">
                    <a:noFill/>
                  </a:rPr>
                  <a:t> </a:t>
                </a:r>
              </a:p>
            </p:txBody>
          </p:sp>
        </mc:Fallback>
      </mc:AlternateContent>
    </p:spTree>
    <p:extLst>
      <p:ext uri="{BB962C8B-B14F-4D97-AF65-F5344CB8AC3E}">
        <p14:creationId xmlns:p14="http://schemas.microsoft.com/office/powerpoint/2010/main" val="1327282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93C465-641D-6B4B-A6A1-C1903C1C664B}"/>
              </a:ext>
            </a:extLst>
          </p:cNvPr>
          <p:cNvSpPr>
            <a:spLocks noGrp="1"/>
          </p:cNvSpPr>
          <p:nvPr>
            <p:ph type="title"/>
          </p:nvPr>
        </p:nvSpPr>
        <p:spPr>
          <a:xfrm>
            <a:off x="804672" y="640263"/>
            <a:ext cx="5157216" cy="1344975"/>
          </a:xfrm>
        </p:spPr>
        <p:txBody>
          <a:bodyPr>
            <a:normAutofit/>
          </a:bodyPr>
          <a:lstStyle/>
          <a:p>
            <a:r>
              <a:rPr lang="en-US" sz="4000"/>
              <a:t>Simon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E76176-D44D-D045-90E8-6CC7DB8F3033}"/>
                  </a:ext>
                </a:extLst>
              </p:cNvPr>
              <p:cNvSpPr>
                <a:spLocks noGrp="1"/>
              </p:cNvSpPr>
              <p:nvPr>
                <p:ph idx="1"/>
              </p:nvPr>
            </p:nvSpPr>
            <p:spPr>
              <a:xfrm>
                <a:off x="804672" y="2121763"/>
                <a:ext cx="5157216" cy="3773010"/>
              </a:xfrm>
            </p:spPr>
            <p:txBody>
              <a:bodyPr>
                <a:normAutofit/>
              </a:bodyPr>
              <a:lstStyle/>
              <a:p>
                <a:r>
                  <a:rPr lang="en-US" sz="2000" dirty="0"/>
                  <a:t>Simon is a family of lightweight block ciphers publicly released by the National Security Agency (NSA).</a:t>
                </a:r>
              </a:p>
              <a:p>
                <a:r>
                  <a:rPr lang="en-US" sz="2000" dirty="0"/>
                  <a:t>Simon is a balanced </a:t>
                </a:r>
                <a:r>
                  <a:rPr lang="en-US" sz="2000" i="1" dirty="0"/>
                  <a:t>Feistel</a:t>
                </a:r>
                <a:r>
                  <a:rPr lang="en-US" sz="2000" dirty="0"/>
                  <a:t> cipher with an </a:t>
                </a:r>
                <a14:m>
                  <m:oMath xmlns:m="http://schemas.openxmlformats.org/officeDocument/2006/math">
                    <m:r>
                      <a:rPr lang="en-US" sz="2000" i="1">
                        <a:latin typeface="Cambria Math" panose="02040503050406030204" pitchFamily="18" charset="0"/>
                      </a:rPr>
                      <m:t>𝑛</m:t>
                    </m:r>
                  </m:oMath>
                </a14:m>
                <a:r>
                  <a:rPr lang="en-US" sz="2000" dirty="0"/>
                  <a:t>-bit word, and therefore the block length is </a:t>
                </a:r>
                <a14:m>
                  <m:oMath xmlns:m="http://schemas.openxmlformats.org/officeDocument/2006/math">
                    <m:r>
                      <a:rPr lang="en-US" sz="2000" i="1">
                        <a:latin typeface="Cambria Math" panose="02040503050406030204" pitchFamily="18" charset="0"/>
                      </a:rPr>
                      <m:t>2</m:t>
                    </m:r>
                    <m:r>
                      <a:rPr lang="en-US" sz="2000" i="1">
                        <a:latin typeface="Cambria Math" panose="02040503050406030204" pitchFamily="18" charset="0"/>
                      </a:rPr>
                      <m:t>𝑛</m:t>
                    </m:r>
                  </m:oMath>
                </a14:m>
                <a:r>
                  <a:rPr lang="en-US" sz="2000" dirty="0"/>
                  <a:t>.</a:t>
                </a:r>
              </a:p>
              <a:p>
                <a:r>
                  <a:rPr lang="en-US" sz="2000" dirty="0"/>
                  <a:t>As of 2018, no successful attack on full-round Simon of any variant is known.</a:t>
                </a:r>
              </a:p>
            </p:txBody>
          </p:sp>
        </mc:Choice>
        <mc:Fallback xmlns="">
          <p:sp>
            <p:nvSpPr>
              <p:cNvPr id="3" name="Content Placeholder 2">
                <a:extLst>
                  <a:ext uri="{FF2B5EF4-FFF2-40B4-BE49-F238E27FC236}">
                    <a16:creationId xmlns:a16="http://schemas.microsoft.com/office/drawing/2014/main" id="{3DE76176-D44D-D045-90E8-6CC7DB8F3033}"/>
                  </a:ext>
                </a:extLst>
              </p:cNvPr>
              <p:cNvSpPr>
                <a:spLocks noGrp="1" noRot="1" noChangeAspect="1" noMove="1" noResize="1" noEditPoints="1" noAdjustHandles="1" noChangeArrowheads="1" noChangeShapeType="1" noTextEdit="1"/>
              </p:cNvSpPr>
              <p:nvPr>
                <p:ph idx="1"/>
              </p:nvPr>
            </p:nvSpPr>
            <p:spPr>
              <a:xfrm>
                <a:off x="804672" y="2121763"/>
                <a:ext cx="5157216" cy="3773010"/>
              </a:xfrm>
              <a:blipFill>
                <a:blip r:embed="rId2"/>
                <a:stretch>
                  <a:fillRect l="-983" t="-2013" r="-737"/>
                </a:stretch>
              </a:blipFill>
            </p:spPr>
            <p:txBody>
              <a:bodyPr/>
              <a:lstStyle/>
              <a:p>
                <a:r>
                  <a:rPr lang="en-US">
                    <a:noFill/>
                  </a:rPr>
                  <a:t> </a:t>
                </a:r>
              </a:p>
            </p:txBody>
          </p:sp>
        </mc:Fallback>
      </mc:AlternateContent>
      <p:pic>
        <p:nvPicPr>
          <p:cNvPr id="4098" name="Picture 2">
            <a:extLst>
              <a:ext uri="{FF2B5EF4-FFF2-40B4-BE49-F238E27FC236}">
                <a16:creationId xmlns:a16="http://schemas.microsoft.com/office/drawing/2014/main" id="{7A0EAC11-A749-4D44-A4C4-C0EA321C9F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69642" y="605210"/>
            <a:ext cx="4736963" cy="549213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0BE95D6-147E-CF45-B758-74495CCC0C02}"/>
              </a:ext>
            </a:extLst>
          </p:cNvPr>
          <p:cNvSpPr>
            <a:spLocks noGrp="1"/>
          </p:cNvSpPr>
          <p:nvPr>
            <p:ph type="ftr" sz="quarter" idx="11"/>
          </p:nvPr>
        </p:nvSpPr>
        <p:spPr>
          <a:xfrm>
            <a:off x="841248" y="6356350"/>
            <a:ext cx="4114800" cy="365125"/>
          </a:xfrm>
        </p:spPr>
        <p:txBody>
          <a:bodyPr>
            <a:normAutofit/>
          </a:bodyPr>
          <a:lstStyle/>
          <a:p>
            <a:pPr algn="l">
              <a:spcAft>
                <a:spcPts val="600"/>
              </a:spcAft>
            </a:pPr>
            <a:r>
              <a:rPr lang="en-US">
                <a:solidFill>
                  <a:schemeClr val="tx1">
                    <a:alpha val="80000"/>
                  </a:schemeClr>
                </a:solidFill>
              </a:rPr>
              <a:t>© 2021 Darrell Long</a:t>
            </a:r>
          </a:p>
        </p:txBody>
      </p:sp>
      <p:sp>
        <p:nvSpPr>
          <p:cNvPr id="4" name="Date Placeholder 3">
            <a:extLst>
              <a:ext uri="{FF2B5EF4-FFF2-40B4-BE49-F238E27FC236}">
                <a16:creationId xmlns:a16="http://schemas.microsoft.com/office/drawing/2014/main" id="{09C2ED3C-23D7-7045-B289-0A0DB52C03E9}"/>
              </a:ext>
            </a:extLst>
          </p:cNvPr>
          <p:cNvSpPr>
            <a:spLocks noGrp="1"/>
          </p:cNvSpPr>
          <p:nvPr>
            <p:ph type="dt" sz="half" idx="10"/>
          </p:nvPr>
        </p:nvSpPr>
        <p:spPr>
          <a:xfrm>
            <a:off x="7075292" y="6356350"/>
            <a:ext cx="2743200" cy="365125"/>
          </a:xfrm>
        </p:spPr>
        <p:txBody>
          <a:bodyPr>
            <a:normAutofit/>
          </a:bodyPr>
          <a:lstStyle/>
          <a:p>
            <a:fld id="{E4CF387E-147F-D54E-B443-26A78A45532B}" type="datetime1">
              <a:rPr lang="en-US" smtClean="0">
                <a:solidFill>
                  <a:schemeClr val="bg1">
                    <a:alpha val="80000"/>
                  </a:schemeClr>
                </a:solidFill>
              </a:rPr>
              <a:t>5/28/21</a:t>
            </a:fld>
            <a:endParaRPr lang="en-US">
              <a:solidFill>
                <a:schemeClr val="bg1">
                  <a:alpha val="80000"/>
                </a:schemeClr>
              </a:solidFill>
            </a:endParaRPr>
          </a:p>
        </p:txBody>
      </p:sp>
      <p:sp>
        <p:nvSpPr>
          <p:cNvPr id="6" name="Slide Number Placeholder 5">
            <a:extLst>
              <a:ext uri="{FF2B5EF4-FFF2-40B4-BE49-F238E27FC236}">
                <a16:creationId xmlns:a16="http://schemas.microsoft.com/office/drawing/2014/main" id="{A245FF42-8F23-D644-9A92-93A82D170B83}"/>
              </a:ext>
            </a:extLst>
          </p:cNvPr>
          <p:cNvSpPr>
            <a:spLocks noGrp="1"/>
          </p:cNvSpPr>
          <p:nvPr>
            <p:ph type="sldNum" sz="quarter" idx="12"/>
          </p:nvPr>
        </p:nvSpPr>
        <p:spPr>
          <a:xfrm>
            <a:off x="10260418" y="6356350"/>
            <a:ext cx="1096429" cy="365125"/>
          </a:xfrm>
        </p:spPr>
        <p:txBody>
          <a:bodyPr>
            <a:normAutofit/>
          </a:bodyPr>
          <a:lstStyle/>
          <a:p>
            <a:pPr>
              <a:spcAft>
                <a:spcPts val="600"/>
              </a:spcAft>
            </a:pPr>
            <a:fld id="{6447A55C-D137-174D-A1D2-1FB8578497C7}" type="slidenum">
              <a:rPr lang="en-US">
                <a:solidFill>
                  <a:schemeClr val="bg1">
                    <a:alpha val="80000"/>
                  </a:schemeClr>
                </a:solidFill>
              </a:rPr>
              <a:pPr>
                <a:spcAft>
                  <a:spcPts val="600"/>
                </a:spcAft>
              </a:pPr>
              <a:t>21</a:t>
            </a:fld>
            <a:endParaRPr lang="en-US">
              <a:solidFill>
                <a:schemeClr val="bg1">
                  <a:alpha val="80000"/>
                </a:schemeClr>
              </a:solidFill>
            </a:endParaRPr>
          </a:p>
        </p:txBody>
      </p:sp>
    </p:spTree>
    <p:extLst>
      <p:ext uri="{BB962C8B-B14F-4D97-AF65-F5344CB8AC3E}">
        <p14:creationId xmlns:p14="http://schemas.microsoft.com/office/powerpoint/2010/main" val="174669816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952804A-7CBC-9344-99DB-19A345630C05}"/>
              </a:ext>
            </a:extLst>
          </p:cNvPr>
          <p:cNvSpPr>
            <a:spLocks noGrp="1"/>
          </p:cNvSpPr>
          <p:nvPr>
            <p:ph type="title"/>
          </p:nvPr>
        </p:nvSpPr>
        <p:spPr>
          <a:xfrm>
            <a:off x="841248" y="818457"/>
            <a:ext cx="3322317" cy="2975876"/>
          </a:xfrm>
        </p:spPr>
        <p:txBody>
          <a:bodyPr vert="horz" lIns="91440" tIns="45720" rIns="91440" bIns="45720" rtlCol="0" anchor="b">
            <a:normAutofit/>
          </a:bodyPr>
          <a:lstStyle/>
          <a:p>
            <a:pPr algn="ctr"/>
            <a:r>
              <a:rPr lang="en-US" kern="1200" dirty="0">
                <a:solidFill>
                  <a:schemeClr val="tx1"/>
                </a:solidFill>
                <a:latin typeface="+mj-lt"/>
                <a:ea typeface="+mj-ea"/>
                <a:cs typeface="+mj-cs"/>
              </a:rPr>
              <a:t>Simon </a:t>
            </a:r>
            <a:br>
              <a:rPr lang="en-US" kern="1200" dirty="0">
                <a:solidFill>
                  <a:schemeClr val="tx1"/>
                </a:solidFill>
                <a:latin typeface="+mj-lt"/>
                <a:ea typeface="+mj-ea"/>
                <a:cs typeface="+mj-cs"/>
              </a:rPr>
            </a:br>
            <a:r>
              <a:rPr lang="en-US" sz="3600" kern="1200" dirty="0">
                <a:solidFill>
                  <a:schemeClr val="tx1"/>
                </a:solidFill>
                <a:latin typeface="+mj-lt"/>
                <a:ea typeface="+mj-ea"/>
                <a:cs typeface="+mj-cs"/>
              </a:rPr>
              <a:t>(key schedule)</a:t>
            </a:r>
            <a:endParaRPr lang="en-US" kern="1200" dirty="0">
              <a:solidFill>
                <a:schemeClr val="tx1"/>
              </a:solidFill>
              <a:latin typeface="+mj-lt"/>
              <a:ea typeface="+mj-ea"/>
              <a:cs typeface="+mj-cs"/>
            </a:endParaRPr>
          </a:p>
        </p:txBody>
      </p:sp>
      <p:cxnSp>
        <p:nvCxnSpPr>
          <p:cNvPr id="38" name="Straight Connector 37">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Content Placeholder 7" descr="Text&#10;&#10;Description automatically generated">
            <a:extLst>
              <a:ext uri="{FF2B5EF4-FFF2-40B4-BE49-F238E27FC236}">
                <a16:creationId xmlns:a16="http://schemas.microsoft.com/office/drawing/2014/main" id="{A22BB408-DE2E-3543-BE75-BD0FB4EA3945}"/>
              </a:ext>
            </a:extLst>
          </p:cNvPr>
          <p:cNvPicPr>
            <a:picLocks noChangeAspect="1"/>
          </p:cNvPicPr>
          <p:nvPr/>
        </p:nvPicPr>
        <p:blipFill>
          <a:blip r:embed="rId2"/>
          <a:stretch>
            <a:fillRect/>
          </a:stretch>
        </p:blipFill>
        <p:spPr>
          <a:xfrm>
            <a:off x="5344678" y="1280803"/>
            <a:ext cx="6436548" cy="4296394"/>
          </a:xfrm>
          <a:prstGeom prst="rect">
            <a:avLst/>
          </a:prstGeom>
        </p:spPr>
      </p:pic>
      <p:sp>
        <p:nvSpPr>
          <p:cNvPr id="4" name="Date Placeholder 3">
            <a:extLst>
              <a:ext uri="{FF2B5EF4-FFF2-40B4-BE49-F238E27FC236}">
                <a16:creationId xmlns:a16="http://schemas.microsoft.com/office/drawing/2014/main" id="{6C22172F-57F7-A349-BD3B-0C595469D6A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fld id="{C37FCC56-DED7-E843-AE1E-8360B78EAC12}" type="datetime1">
              <a:rPr lang="en-US" smtClean="0">
                <a:solidFill>
                  <a:schemeClr val="tx1">
                    <a:alpha val="70000"/>
                  </a:schemeClr>
                </a:solidFill>
              </a:rPr>
              <a:t>5/28/21</a:t>
            </a:fld>
            <a:endParaRPr lang="en-US">
              <a:solidFill>
                <a:schemeClr val="tx1">
                  <a:alpha val="70000"/>
                </a:schemeClr>
              </a:solidFill>
            </a:endParaRPr>
          </a:p>
        </p:txBody>
      </p:sp>
      <p:sp>
        <p:nvSpPr>
          <p:cNvPr id="5" name="Footer Placeholder 4">
            <a:extLst>
              <a:ext uri="{FF2B5EF4-FFF2-40B4-BE49-F238E27FC236}">
                <a16:creationId xmlns:a16="http://schemas.microsoft.com/office/drawing/2014/main" id="{443591D8-6F4C-0349-85F2-FB0C36F9C1CA}"/>
              </a:ext>
            </a:extLst>
          </p:cNvPr>
          <p:cNvSpPr>
            <a:spLocks noGrp="1"/>
          </p:cNvSpPr>
          <p:nvPr>
            <p:ph type="ftr" sz="quarter" idx="11"/>
          </p:nvPr>
        </p:nvSpPr>
        <p:spPr>
          <a:xfrm>
            <a:off x="5344678" y="6356350"/>
            <a:ext cx="4114800" cy="365125"/>
          </a:xfrm>
        </p:spPr>
        <p:txBody>
          <a:bodyPr vert="horz" lIns="91440" tIns="45720" rIns="91440" bIns="45720" rtlCol="0" anchor="ctr">
            <a:normAutofit/>
          </a:bodyPr>
          <a:lstStyle/>
          <a:p>
            <a:pPr algn="l" defTabSz="914400">
              <a:spcAft>
                <a:spcPts val="600"/>
              </a:spcAft>
            </a:pPr>
            <a:r>
              <a:rPr lang="en-US" kern="1200">
                <a:solidFill>
                  <a:schemeClr val="tx1">
                    <a:alpha val="70000"/>
                  </a:schemeClr>
                </a:solidFill>
                <a:latin typeface="+mn-lt"/>
                <a:ea typeface="+mn-ea"/>
                <a:cs typeface="+mn-cs"/>
              </a:rPr>
              <a:t>© 2021 Darrell Long</a:t>
            </a:r>
          </a:p>
        </p:txBody>
      </p:sp>
      <p:sp>
        <p:nvSpPr>
          <p:cNvPr id="6" name="Slide Number Placeholder 5">
            <a:extLst>
              <a:ext uri="{FF2B5EF4-FFF2-40B4-BE49-F238E27FC236}">
                <a16:creationId xmlns:a16="http://schemas.microsoft.com/office/drawing/2014/main" id="{BF08A548-3C7D-E945-80E4-2E6C892C0526}"/>
              </a:ext>
            </a:extLst>
          </p:cNvPr>
          <p:cNvSpPr>
            <a:spLocks noGrp="1"/>
          </p:cNvSpPr>
          <p:nvPr>
            <p:ph type="sldNum" sz="quarter" idx="12"/>
          </p:nvPr>
        </p:nvSpPr>
        <p:spPr>
          <a:xfrm>
            <a:off x="9762308" y="6356350"/>
            <a:ext cx="1591491" cy="365125"/>
          </a:xfrm>
        </p:spPr>
        <p:txBody>
          <a:bodyPr vert="horz" lIns="91440" tIns="45720" rIns="91440" bIns="45720" rtlCol="0" anchor="ctr">
            <a:normAutofit/>
          </a:bodyPr>
          <a:lstStyle/>
          <a:p>
            <a:pPr defTabSz="914400">
              <a:spcAft>
                <a:spcPts val="600"/>
              </a:spcAft>
            </a:pPr>
            <a:fld id="{6447A55C-D137-174D-A1D2-1FB8578497C7}" type="slidenum">
              <a:rPr lang="en-US">
                <a:solidFill>
                  <a:schemeClr val="tx1">
                    <a:alpha val="70000"/>
                  </a:schemeClr>
                </a:solidFill>
              </a:rPr>
              <a:pPr defTabSz="914400">
                <a:spcAft>
                  <a:spcPts val="600"/>
                </a:spcAft>
              </a:pPr>
              <a:t>22</a:t>
            </a:fld>
            <a:endParaRPr lang="en-US">
              <a:solidFill>
                <a:schemeClr val="tx1">
                  <a:alpha val="70000"/>
                </a:schemeClr>
              </a:solidFill>
            </a:endParaRPr>
          </a:p>
        </p:txBody>
      </p:sp>
    </p:spTree>
    <p:extLst>
      <p:ext uri="{BB962C8B-B14F-4D97-AF65-F5344CB8AC3E}">
        <p14:creationId xmlns:p14="http://schemas.microsoft.com/office/powerpoint/2010/main" val="12336695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E681FDF-B148-784E-97C2-7A13685668E3}"/>
              </a:ext>
            </a:extLst>
          </p:cNvPr>
          <p:cNvSpPr>
            <a:spLocks noGrp="1"/>
          </p:cNvSpPr>
          <p:nvPr>
            <p:ph type="title"/>
          </p:nvPr>
        </p:nvSpPr>
        <p:spPr>
          <a:xfrm>
            <a:off x="8153400" y="818457"/>
            <a:ext cx="3322317" cy="2975876"/>
          </a:xfrm>
        </p:spPr>
        <p:txBody>
          <a:bodyPr vert="horz" lIns="91440" tIns="45720" rIns="91440" bIns="45720" rtlCol="0" anchor="b">
            <a:normAutofit/>
          </a:bodyPr>
          <a:lstStyle/>
          <a:p>
            <a:pPr algn="ctr"/>
            <a:r>
              <a:rPr lang="en-US" kern="1200" dirty="0">
                <a:solidFill>
                  <a:schemeClr val="tx1"/>
                </a:solidFill>
                <a:latin typeface="+mj-lt"/>
                <a:ea typeface="+mj-ea"/>
                <a:cs typeface="+mj-cs"/>
              </a:rPr>
              <a:t>Simon</a:t>
            </a:r>
            <a:br>
              <a:rPr lang="en-US" kern="1200" dirty="0">
                <a:solidFill>
                  <a:schemeClr val="tx1"/>
                </a:solidFill>
                <a:latin typeface="+mj-lt"/>
                <a:ea typeface="+mj-ea"/>
                <a:cs typeface="+mj-cs"/>
              </a:rPr>
            </a:br>
            <a:r>
              <a:rPr lang="en-US" kern="1200" dirty="0">
                <a:solidFill>
                  <a:schemeClr val="tx1"/>
                </a:solidFill>
                <a:latin typeface="+mj-lt"/>
                <a:ea typeface="+mj-ea"/>
                <a:cs typeface="+mj-cs"/>
              </a:rPr>
              <a:t> </a:t>
            </a:r>
            <a:r>
              <a:rPr lang="en-US" sz="2800" kern="1200" dirty="0">
                <a:solidFill>
                  <a:schemeClr val="tx1"/>
                </a:solidFill>
                <a:latin typeface="+mj-lt"/>
                <a:ea typeface="+mj-ea"/>
                <a:cs typeface="+mj-cs"/>
              </a:rPr>
              <a:t>(encrypt &amp; decrypt)</a:t>
            </a:r>
            <a:endParaRPr lang="en-US" kern="1200" dirty="0">
              <a:solidFill>
                <a:schemeClr val="tx1"/>
              </a:solidFill>
              <a:latin typeface="+mj-lt"/>
              <a:ea typeface="+mj-ea"/>
              <a:cs typeface="+mj-cs"/>
            </a:endParaRPr>
          </a:p>
        </p:txBody>
      </p:sp>
      <p:pic>
        <p:nvPicPr>
          <p:cNvPr id="10" name="Picture 9" descr="Text&#10;&#10;Description automatically generated">
            <a:extLst>
              <a:ext uri="{FF2B5EF4-FFF2-40B4-BE49-F238E27FC236}">
                <a16:creationId xmlns:a16="http://schemas.microsoft.com/office/drawing/2014/main" id="{77EF52C5-BB34-CB48-BD96-EFEBF20BBC2C}"/>
              </a:ext>
            </a:extLst>
          </p:cNvPr>
          <p:cNvPicPr>
            <a:picLocks noChangeAspect="1"/>
          </p:cNvPicPr>
          <p:nvPr/>
        </p:nvPicPr>
        <p:blipFill>
          <a:blip r:embed="rId2"/>
          <a:stretch>
            <a:fillRect/>
          </a:stretch>
        </p:blipFill>
        <p:spPr>
          <a:xfrm>
            <a:off x="716280" y="1481945"/>
            <a:ext cx="6436548" cy="3894110"/>
          </a:xfrm>
          <a:prstGeom prst="rect">
            <a:avLst/>
          </a:prstGeom>
        </p:spPr>
      </p:pic>
      <p:cxnSp>
        <p:nvCxnSpPr>
          <p:cNvPr id="22" name="Straight Connector 21">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D137C947-A7AC-3A49-8797-8CA7F69EFE33}"/>
              </a:ext>
            </a:extLst>
          </p:cNvPr>
          <p:cNvSpPr>
            <a:spLocks noGrp="1"/>
          </p:cNvSpPr>
          <p:nvPr>
            <p:ph type="dt" sz="half" idx="10"/>
          </p:nvPr>
        </p:nvSpPr>
        <p:spPr>
          <a:xfrm>
            <a:off x="838200" y="6356350"/>
            <a:ext cx="2131423" cy="365125"/>
          </a:xfrm>
        </p:spPr>
        <p:txBody>
          <a:bodyPr vert="horz" lIns="91440" tIns="45720" rIns="91440" bIns="45720" rtlCol="0" anchor="ctr">
            <a:normAutofit/>
          </a:bodyPr>
          <a:lstStyle/>
          <a:p>
            <a:pPr defTabSz="914400"/>
            <a:fld id="{291C9781-D45F-8844-B36F-1F26C35F9540}" type="datetime1">
              <a:rPr lang="en-US" smtClean="0">
                <a:solidFill>
                  <a:schemeClr val="tx1">
                    <a:alpha val="70000"/>
                  </a:schemeClr>
                </a:solidFill>
              </a:rPr>
              <a:t>5/28/21</a:t>
            </a:fld>
            <a:endParaRPr lang="en-US">
              <a:solidFill>
                <a:schemeClr val="tx1">
                  <a:alpha val="70000"/>
                </a:schemeClr>
              </a:solidFill>
            </a:endParaRPr>
          </a:p>
        </p:txBody>
      </p:sp>
      <p:sp>
        <p:nvSpPr>
          <p:cNvPr id="5" name="Footer Placeholder 4">
            <a:extLst>
              <a:ext uri="{FF2B5EF4-FFF2-40B4-BE49-F238E27FC236}">
                <a16:creationId xmlns:a16="http://schemas.microsoft.com/office/drawing/2014/main" id="{D6C76754-9DB7-0E40-B07C-134AEB1A0A60}"/>
              </a:ext>
            </a:extLst>
          </p:cNvPr>
          <p:cNvSpPr>
            <a:spLocks noGrp="1"/>
          </p:cNvSpPr>
          <p:nvPr>
            <p:ph type="ftr" sz="quarter" idx="11"/>
          </p:nvPr>
        </p:nvSpPr>
        <p:spPr>
          <a:xfrm>
            <a:off x="3196046" y="6356350"/>
            <a:ext cx="3956781" cy="365125"/>
          </a:xfrm>
        </p:spPr>
        <p:txBody>
          <a:bodyPr vert="horz" lIns="91440" tIns="45720" rIns="91440" bIns="45720" rtlCol="0" anchor="ctr">
            <a:normAutofit/>
          </a:bodyPr>
          <a:lstStyle/>
          <a:p>
            <a:pPr algn="r" defTabSz="914400">
              <a:spcAft>
                <a:spcPts val="600"/>
              </a:spcAft>
            </a:pPr>
            <a:r>
              <a:rPr lang="en-US" kern="1200">
                <a:solidFill>
                  <a:schemeClr val="tx1">
                    <a:alpha val="70000"/>
                  </a:schemeClr>
                </a:solidFill>
                <a:latin typeface="+mn-lt"/>
                <a:ea typeface="+mn-ea"/>
                <a:cs typeface="+mn-cs"/>
              </a:rPr>
              <a:t>© 2021 Darrell Long</a:t>
            </a:r>
          </a:p>
        </p:txBody>
      </p:sp>
      <p:sp>
        <p:nvSpPr>
          <p:cNvPr id="6" name="Slide Number Placeholder 5">
            <a:extLst>
              <a:ext uri="{FF2B5EF4-FFF2-40B4-BE49-F238E27FC236}">
                <a16:creationId xmlns:a16="http://schemas.microsoft.com/office/drawing/2014/main" id="{C90FE04E-D89F-824E-A1E3-87A054235C3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6447A55C-D137-174D-A1D2-1FB8578497C7}" type="slidenum">
              <a:rPr lang="en-US">
                <a:solidFill>
                  <a:schemeClr val="tx1">
                    <a:alpha val="70000"/>
                  </a:schemeClr>
                </a:solidFill>
              </a:rPr>
              <a:pPr defTabSz="914400">
                <a:spcAft>
                  <a:spcPts val="600"/>
                </a:spcAft>
              </a:pPr>
              <a:t>23</a:t>
            </a:fld>
            <a:endParaRPr lang="en-US">
              <a:solidFill>
                <a:schemeClr val="tx1">
                  <a:alpha val="70000"/>
                </a:schemeClr>
              </a:solidFill>
            </a:endParaRPr>
          </a:p>
        </p:txBody>
      </p:sp>
    </p:spTree>
    <p:extLst>
      <p:ext uri="{BB962C8B-B14F-4D97-AF65-F5344CB8AC3E}">
        <p14:creationId xmlns:p14="http://schemas.microsoft.com/office/powerpoint/2010/main" val="258449093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adlock on computer motherboard">
            <a:extLst>
              <a:ext uri="{FF2B5EF4-FFF2-40B4-BE49-F238E27FC236}">
                <a16:creationId xmlns:a16="http://schemas.microsoft.com/office/drawing/2014/main" id="{160387DE-0DDF-488D-8C7B-098BA43E2610}"/>
              </a:ext>
            </a:extLst>
          </p:cNvPr>
          <p:cNvPicPr>
            <a:picLocks noChangeAspect="1"/>
          </p:cNvPicPr>
          <p:nvPr/>
        </p:nvPicPr>
        <p:blipFill rotWithShape="1">
          <a:blip r:embed="rId2">
            <a:alphaModFix amt="40000"/>
          </a:blip>
          <a:srcRect r="17751" b="-1"/>
          <a:stretch/>
        </p:blipFill>
        <p:spPr>
          <a:xfrm>
            <a:off x="20" y="10"/>
            <a:ext cx="8450297" cy="6857990"/>
          </a:xfrm>
          <a:prstGeom prst="rect">
            <a:avLst/>
          </a:prstGeom>
        </p:spPr>
      </p:pic>
      <p:sp>
        <p:nvSpPr>
          <p:cNvPr id="2" name="Title 1">
            <a:extLst>
              <a:ext uri="{FF2B5EF4-FFF2-40B4-BE49-F238E27FC236}">
                <a16:creationId xmlns:a16="http://schemas.microsoft.com/office/drawing/2014/main" id="{C3B8365D-2F99-FC4C-B9C7-1CC708AA2D6C}"/>
              </a:ext>
            </a:extLst>
          </p:cNvPr>
          <p:cNvSpPr>
            <a:spLocks noGrp="1"/>
          </p:cNvSpPr>
          <p:nvPr>
            <p:ph type="title"/>
          </p:nvPr>
        </p:nvSpPr>
        <p:spPr>
          <a:xfrm>
            <a:off x="838201" y="365125"/>
            <a:ext cx="5251316" cy="1627636"/>
          </a:xfrm>
        </p:spPr>
        <p:txBody>
          <a:bodyPr vert="horz" lIns="91440" tIns="45720" rIns="91440" bIns="45720" rtlCol="0" anchor="ctr">
            <a:normAutofit/>
          </a:bodyPr>
          <a:lstStyle/>
          <a:p>
            <a:r>
              <a:rPr lang="en-US" kern="1200" dirty="0">
                <a:solidFill>
                  <a:srgbClr val="FFFFFF"/>
                </a:solidFill>
                <a:latin typeface="+mj-lt"/>
                <a:ea typeface="+mj-ea"/>
                <a:cs typeface="+mj-cs"/>
              </a:rPr>
              <a:t>Public-key Cryptography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DB18E59-A6FB-CC44-8CA0-1617CA61076B}"/>
                  </a:ext>
                </a:extLst>
              </p:cNvPr>
              <p:cNvSpPr>
                <a:spLocks noGrp="1"/>
              </p:cNvSpPr>
              <p:nvPr>
                <p:ph type="body" idx="1"/>
              </p:nvPr>
            </p:nvSpPr>
            <p:spPr>
              <a:xfrm>
                <a:off x="838200" y="2219785"/>
                <a:ext cx="4619621" cy="3957178"/>
              </a:xfrm>
            </p:spPr>
            <p:txBody>
              <a:bodyPr vert="horz" lIns="91440" tIns="45720" rIns="91440" bIns="45720" rtlCol="0">
                <a:normAutofit fontScale="92500"/>
              </a:bodyPr>
              <a:lstStyle/>
              <a:p>
                <a:pPr marL="199303">
                  <a:spcBef>
                    <a:spcPts val="492"/>
                  </a:spcBef>
                  <a:defRPr sz="2976"/>
                </a:pPr>
                <a:r>
                  <a:rPr lang="en-US" sz="1400" dirty="0">
                    <a:solidFill>
                      <a:srgbClr val="FFFFFF"/>
                    </a:solidFill>
                  </a:rPr>
                  <a:t>Instead of using a single shared secret, keys come in pairs:</a:t>
                </a:r>
              </a:p>
              <a:p>
                <a:pPr marL="656503" lvl="1">
                  <a:spcBef>
                    <a:spcPts val="492"/>
                  </a:spcBef>
                  <a:defRPr sz="2976"/>
                </a:pPr>
                <a:r>
                  <a:rPr lang="en-US" sz="1400" dirty="0">
                    <a:solidFill>
                      <a:srgbClr val="FFFFFF"/>
                    </a:solidFill>
                  </a:rPr>
                  <a:t>The </a:t>
                </a:r>
                <a:r>
                  <a:rPr lang="en-US" sz="1400" i="1" dirty="0">
                    <a:solidFill>
                      <a:srgbClr val="FFFFFF"/>
                    </a:solidFill>
                  </a:rPr>
                  <a:t>public key </a:t>
                </a:r>
                <a14:m>
                  <m:oMath xmlns:m="http://schemas.openxmlformats.org/officeDocument/2006/math">
                    <m:sSub>
                      <m:sSubPr>
                        <m:ctrlPr>
                          <a:rPr lang="en-US" sz="1400" i="1">
                            <a:solidFill>
                              <a:srgbClr val="FFFFFF"/>
                            </a:solidFill>
                            <a:latin typeface="Cambria Math" panose="02040503050406030204" pitchFamily="18" charset="0"/>
                          </a:rPr>
                        </m:ctrlPr>
                      </m:sSubPr>
                      <m:e>
                        <m:r>
                          <a:rPr lang="en-US" sz="1400" i="1">
                            <a:solidFill>
                              <a:srgbClr val="FFFFFF"/>
                            </a:solidFill>
                            <a:latin typeface="Cambria Math" panose="02040503050406030204" pitchFamily="18" charset="0"/>
                          </a:rPr>
                          <m:t>𝐾</m:t>
                        </m:r>
                      </m:e>
                      <m:sub>
                        <m:r>
                          <a:rPr lang="en-US" sz="1400" i="1">
                            <a:solidFill>
                              <a:srgbClr val="FFFFFF"/>
                            </a:solidFill>
                            <a:latin typeface="Cambria Math" panose="02040503050406030204" pitchFamily="18" charset="0"/>
                          </a:rPr>
                          <m:t>𝑈</m:t>
                        </m:r>
                      </m:sub>
                    </m:sSub>
                    <m:r>
                      <a:rPr lang="en-US" sz="1400" i="1">
                        <a:solidFill>
                          <a:srgbClr val="FFFFFF"/>
                        </a:solidFill>
                        <a:latin typeface="Cambria Math" panose="02040503050406030204" pitchFamily="18" charset="0"/>
                      </a:rPr>
                      <m:t>.</m:t>
                    </m:r>
                  </m:oMath>
                </a14:m>
                <a:endParaRPr lang="en-US" sz="1400" dirty="0">
                  <a:solidFill>
                    <a:srgbClr val="FFFFFF"/>
                  </a:solidFill>
                </a:endParaRPr>
              </a:p>
              <a:p>
                <a:pPr marL="656503" lvl="1">
                  <a:spcBef>
                    <a:spcPts val="492"/>
                  </a:spcBef>
                  <a:defRPr sz="2976"/>
                </a:pPr>
                <a:r>
                  <a:rPr lang="en-US" sz="1400" dirty="0">
                    <a:solidFill>
                      <a:srgbClr val="FFFFFF"/>
                    </a:solidFill>
                  </a:rPr>
                  <a:t>The </a:t>
                </a:r>
                <a:r>
                  <a:rPr lang="en-US" sz="1400" i="1" dirty="0">
                    <a:solidFill>
                      <a:srgbClr val="FFFFFF"/>
                    </a:solidFill>
                  </a:rPr>
                  <a:t>private key </a:t>
                </a:r>
                <a14:m>
                  <m:oMath xmlns:m="http://schemas.openxmlformats.org/officeDocument/2006/math">
                    <m:sSub>
                      <m:sSubPr>
                        <m:ctrlPr>
                          <a:rPr lang="en-US" sz="1400" i="1">
                            <a:solidFill>
                              <a:srgbClr val="FFFFFF"/>
                            </a:solidFill>
                            <a:latin typeface="Cambria Math" panose="02040503050406030204" pitchFamily="18" charset="0"/>
                          </a:rPr>
                        </m:ctrlPr>
                      </m:sSubPr>
                      <m:e>
                        <m:r>
                          <a:rPr lang="en-US" sz="1400" i="1">
                            <a:solidFill>
                              <a:srgbClr val="FFFFFF"/>
                            </a:solidFill>
                            <a:latin typeface="Cambria Math" panose="02040503050406030204" pitchFamily="18" charset="0"/>
                          </a:rPr>
                          <m:t>𝐾</m:t>
                        </m:r>
                      </m:e>
                      <m:sub>
                        <m:r>
                          <a:rPr lang="en-US" sz="1400" i="1">
                            <a:solidFill>
                              <a:srgbClr val="FFFFFF"/>
                            </a:solidFill>
                            <a:latin typeface="Cambria Math" panose="02040503050406030204" pitchFamily="18" charset="0"/>
                          </a:rPr>
                          <m:t>𝑅</m:t>
                        </m:r>
                      </m:sub>
                    </m:sSub>
                  </m:oMath>
                </a14:m>
                <a:r>
                  <a:rPr lang="en-US" sz="1400" dirty="0">
                    <a:solidFill>
                      <a:srgbClr val="FFFFFF"/>
                    </a:solidFill>
                  </a:rPr>
                  <a:t>.</a:t>
                </a:r>
              </a:p>
              <a:p>
                <a:pPr marL="656503" lvl="1">
                  <a:spcBef>
                    <a:spcPts val="492"/>
                  </a:spcBef>
                  <a:defRPr sz="2976"/>
                </a:pPr>
                <a14:m>
                  <m:oMath xmlns:m="http://schemas.openxmlformats.org/officeDocument/2006/math">
                    <m:sSub>
                      <m:sSubPr>
                        <m:ctrlPr>
                          <a:rPr lang="en-US" sz="1400" i="1">
                            <a:solidFill>
                              <a:srgbClr val="FFFFFF"/>
                            </a:solidFill>
                            <a:latin typeface="Cambria Math" panose="02040503050406030204" pitchFamily="18" charset="0"/>
                          </a:rPr>
                        </m:ctrlPr>
                      </m:sSubPr>
                      <m:e>
                        <m:r>
                          <a:rPr lang="en-US" sz="1400" i="1">
                            <a:solidFill>
                              <a:srgbClr val="FFFFFF"/>
                            </a:solidFill>
                            <a:latin typeface="Cambria Math" panose="02040503050406030204" pitchFamily="18" charset="0"/>
                          </a:rPr>
                          <m:t>𝐾</m:t>
                        </m:r>
                      </m:e>
                      <m:sub>
                        <m:r>
                          <a:rPr lang="en-US" sz="1400" i="1">
                            <a:solidFill>
                              <a:srgbClr val="FFFFFF"/>
                            </a:solidFill>
                            <a:latin typeface="Cambria Math" panose="02040503050406030204" pitchFamily="18" charset="0"/>
                          </a:rPr>
                          <m:t>𝑈</m:t>
                        </m:r>
                      </m:sub>
                    </m:sSub>
                    <m:r>
                      <a:rPr lang="en-US" sz="1400" i="1">
                        <a:solidFill>
                          <a:srgbClr val="FFFFFF"/>
                        </a:solidFill>
                        <a:latin typeface="Cambria Math" panose="02040503050406030204" pitchFamily="18" charset="0"/>
                      </a:rPr>
                      <m:t> ≠</m:t>
                    </m:r>
                    <m:sSub>
                      <m:sSubPr>
                        <m:ctrlPr>
                          <a:rPr lang="en-US" sz="1400" i="1">
                            <a:solidFill>
                              <a:srgbClr val="FFFFFF"/>
                            </a:solidFill>
                            <a:latin typeface="Cambria Math" panose="02040503050406030204" pitchFamily="18" charset="0"/>
                          </a:rPr>
                        </m:ctrlPr>
                      </m:sSubPr>
                      <m:e>
                        <m:r>
                          <a:rPr lang="en-US" sz="1400" i="1">
                            <a:solidFill>
                              <a:srgbClr val="FFFFFF"/>
                            </a:solidFill>
                            <a:latin typeface="Cambria Math" panose="02040503050406030204" pitchFamily="18" charset="0"/>
                          </a:rPr>
                          <m:t>𝐾</m:t>
                        </m:r>
                      </m:e>
                      <m:sub>
                        <m:r>
                          <a:rPr lang="en-US" sz="1400" i="1">
                            <a:solidFill>
                              <a:srgbClr val="FFFFFF"/>
                            </a:solidFill>
                            <a:latin typeface="Cambria Math" panose="02040503050406030204" pitchFamily="18" charset="0"/>
                          </a:rPr>
                          <m:t>𝑅</m:t>
                        </m:r>
                      </m:sub>
                    </m:sSub>
                    <m:r>
                      <a:rPr lang="en-US" sz="1400" i="1">
                        <a:solidFill>
                          <a:srgbClr val="FFFFFF"/>
                        </a:solidFill>
                        <a:latin typeface="Cambria Math" panose="02040503050406030204" pitchFamily="18" charset="0"/>
                      </a:rPr>
                      <m:t>.</m:t>
                    </m:r>
                  </m:oMath>
                </a14:m>
                <a:endParaRPr lang="en-US" sz="1400" dirty="0">
                  <a:solidFill>
                    <a:srgbClr val="FFFFFF"/>
                  </a:solidFill>
                </a:endParaRPr>
              </a:p>
              <a:p>
                <a:pPr marL="365390" lvl="1">
                  <a:spcBef>
                    <a:spcPts val="211"/>
                  </a:spcBef>
                  <a:defRPr sz="2604"/>
                </a:pPr>
                <a:r>
                  <a:rPr lang="en-US" sz="1400" dirty="0">
                    <a:solidFill>
                      <a:srgbClr val="FFFFFF"/>
                    </a:solidFill>
                  </a:rPr>
                  <a:t>These keys are typically—but not always—inverses of one another.</a:t>
                </a:r>
              </a:p>
              <a:p>
                <a:pPr marL="365390" lvl="1">
                  <a:spcBef>
                    <a:spcPts val="211"/>
                  </a:spcBef>
                  <a:defRPr sz="2604"/>
                </a:pPr>
                <a:r>
                  <a:rPr lang="en-US" sz="1400" dirty="0">
                    <a:solidFill>
                      <a:srgbClr val="FFFFFF"/>
                    </a:solidFill>
                  </a:rPr>
                  <a:t>Encryption &amp; decryption are the </a:t>
                </a:r>
                <a:r>
                  <a:rPr lang="en-US" sz="1400" i="1" dirty="0">
                    <a:solidFill>
                      <a:srgbClr val="FFFFFF"/>
                    </a:solidFill>
                  </a:rPr>
                  <a:t>same algorithm</a:t>
                </a:r>
                <a:r>
                  <a:rPr lang="en-US" sz="1400" dirty="0">
                    <a:solidFill>
                      <a:srgbClr val="FFFFFF"/>
                    </a:solidFill>
                  </a:rPr>
                  <a:t>, so, typically:</a:t>
                </a:r>
              </a:p>
              <a:p>
                <a:pPr marL="822590" lvl="2">
                  <a:spcBef>
                    <a:spcPts val="211"/>
                  </a:spcBef>
                  <a:defRPr sz="2604"/>
                </a:pPr>
                <a14:m>
                  <m:oMath xmlns:m="http://schemas.openxmlformats.org/officeDocument/2006/math">
                    <m:r>
                      <a:rPr lang="en-US" sz="1400" i="1">
                        <a:solidFill>
                          <a:srgbClr val="FFFFFF"/>
                        </a:solidFill>
                        <a:latin typeface="Cambria Math" panose="02040503050406030204" pitchFamily="18" charset="0"/>
                      </a:rPr>
                      <m:t>𝐸</m:t>
                    </m:r>
                    <m:d>
                      <m:dPr>
                        <m:ctrlPr>
                          <a:rPr lang="en-US" sz="1400" i="1">
                            <a:solidFill>
                              <a:srgbClr val="FFFFFF"/>
                            </a:solidFill>
                            <a:latin typeface="Cambria Math" panose="02040503050406030204" pitchFamily="18" charset="0"/>
                          </a:rPr>
                        </m:ctrlPr>
                      </m:dPr>
                      <m:e>
                        <m:sSub>
                          <m:sSubPr>
                            <m:ctrlPr>
                              <a:rPr lang="en-US" sz="1400" i="1">
                                <a:solidFill>
                                  <a:srgbClr val="FFFFFF"/>
                                </a:solidFill>
                                <a:latin typeface="Cambria Math" panose="02040503050406030204" pitchFamily="18" charset="0"/>
                              </a:rPr>
                            </m:ctrlPr>
                          </m:sSubPr>
                          <m:e>
                            <m:r>
                              <a:rPr lang="en-US" sz="1400" i="1">
                                <a:solidFill>
                                  <a:srgbClr val="FFFFFF"/>
                                </a:solidFill>
                                <a:latin typeface="Cambria Math" panose="02040503050406030204" pitchFamily="18" charset="0"/>
                              </a:rPr>
                              <m:t>𝐾</m:t>
                            </m:r>
                          </m:e>
                          <m:sub>
                            <m:r>
                              <a:rPr lang="en-US" sz="1400" i="1">
                                <a:solidFill>
                                  <a:srgbClr val="FFFFFF"/>
                                </a:solidFill>
                                <a:latin typeface="Cambria Math" panose="02040503050406030204" pitchFamily="18" charset="0"/>
                              </a:rPr>
                              <m:t>𝑈</m:t>
                            </m:r>
                          </m:sub>
                        </m:sSub>
                        <m:r>
                          <a:rPr lang="en-US" sz="1400" i="1">
                            <a:solidFill>
                              <a:srgbClr val="FFFFFF"/>
                            </a:solidFill>
                            <a:latin typeface="Cambria Math" panose="02040503050406030204" pitchFamily="18" charset="0"/>
                          </a:rPr>
                          <m:t>, </m:t>
                        </m:r>
                        <m:r>
                          <a:rPr lang="en-US" sz="1400" i="1">
                            <a:solidFill>
                              <a:srgbClr val="FFFFFF"/>
                            </a:solidFill>
                            <a:latin typeface="Cambria Math" panose="02040503050406030204" pitchFamily="18" charset="0"/>
                          </a:rPr>
                          <m:t>𝐸</m:t>
                        </m:r>
                        <m:d>
                          <m:dPr>
                            <m:ctrlPr>
                              <a:rPr lang="en-US" sz="1400" i="1">
                                <a:solidFill>
                                  <a:srgbClr val="FFFFFF"/>
                                </a:solidFill>
                                <a:latin typeface="Cambria Math" panose="02040503050406030204" pitchFamily="18" charset="0"/>
                              </a:rPr>
                            </m:ctrlPr>
                          </m:dPr>
                          <m:e>
                            <m:sSub>
                              <m:sSubPr>
                                <m:ctrlPr>
                                  <a:rPr lang="en-US" sz="1400" i="1">
                                    <a:solidFill>
                                      <a:srgbClr val="FFFFFF"/>
                                    </a:solidFill>
                                    <a:latin typeface="Cambria Math" panose="02040503050406030204" pitchFamily="18" charset="0"/>
                                  </a:rPr>
                                </m:ctrlPr>
                              </m:sSubPr>
                              <m:e>
                                <m:r>
                                  <a:rPr lang="en-US" sz="1400" i="1">
                                    <a:solidFill>
                                      <a:srgbClr val="FFFFFF"/>
                                    </a:solidFill>
                                    <a:latin typeface="Cambria Math" panose="02040503050406030204" pitchFamily="18" charset="0"/>
                                  </a:rPr>
                                  <m:t>𝐾</m:t>
                                </m:r>
                              </m:e>
                              <m:sub>
                                <m:r>
                                  <a:rPr lang="en-US" sz="1400" i="1">
                                    <a:solidFill>
                                      <a:srgbClr val="FFFFFF"/>
                                    </a:solidFill>
                                    <a:latin typeface="Cambria Math" panose="02040503050406030204" pitchFamily="18" charset="0"/>
                                  </a:rPr>
                                  <m:t>𝑅</m:t>
                                </m:r>
                              </m:sub>
                            </m:sSub>
                            <m:r>
                              <a:rPr lang="en-US" sz="1400" i="1">
                                <a:solidFill>
                                  <a:srgbClr val="FFFFFF"/>
                                </a:solidFill>
                                <a:latin typeface="Cambria Math" panose="02040503050406030204" pitchFamily="18" charset="0"/>
                              </a:rPr>
                              <m:t>, </m:t>
                            </m:r>
                            <m:r>
                              <a:rPr lang="en-US" sz="1400" i="1">
                                <a:solidFill>
                                  <a:srgbClr val="FFFFFF"/>
                                </a:solidFill>
                                <a:latin typeface="Cambria Math" panose="02040503050406030204" pitchFamily="18" charset="0"/>
                              </a:rPr>
                              <m:t>𝑀</m:t>
                            </m:r>
                          </m:e>
                        </m:d>
                      </m:e>
                    </m:d>
                    <m:r>
                      <a:rPr lang="en-US" sz="1400" i="1">
                        <a:solidFill>
                          <a:srgbClr val="FFFFFF"/>
                        </a:solidFill>
                        <a:latin typeface="Cambria Math" panose="02040503050406030204" pitchFamily="18" charset="0"/>
                      </a:rPr>
                      <m:t>=</m:t>
                    </m:r>
                    <m:r>
                      <a:rPr lang="en-US" sz="1400" b="0" i="1" smtClean="0">
                        <a:solidFill>
                          <a:srgbClr val="FFFFFF"/>
                        </a:solidFill>
                        <a:latin typeface="Cambria Math" panose="02040503050406030204" pitchFamily="18" charset="0"/>
                      </a:rPr>
                      <m:t>𝐸</m:t>
                    </m:r>
                    <m:d>
                      <m:dPr>
                        <m:ctrlPr>
                          <a:rPr lang="en-US" sz="1400" i="1">
                            <a:solidFill>
                              <a:srgbClr val="FFFFFF"/>
                            </a:solidFill>
                            <a:latin typeface="Cambria Math" panose="02040503050406030204" pitchFamily="18" charset="0"/>
                          </a:rPr>
                        </m:ctrlPr>
                      </m:dPr>
                      <m:e>
                        <m:sSub>
                          <m:sSubPr>
                            <m:ctrlPr>
                              <a:rPr lang="en-US" sz="1400" i="1">
                                <a:solidFill>
                                  <a:srgbClr val="FFFFFF"/>
                                </a:solidFill>
                                <a:latin typeface="Cambria Math" panose="02040503050406030204" pitchFamily="18" charset="0"/>
                              </a:rPr>
                            </m:ctrlPr>
                          </m:sSubPr>
                          <m:e>
                            <m:r>
                              <a:rPr lang="en-US" sz="1400" i="1">
                                <a:solidFill>
                                  <a:srgbClr val="FFFFFF"/>
                                </a:solidFill>
                                <a:latin typeface="Cambria Math" panose="02040503050406030204" pitchFamily="18" charset="0"/>
                              </a:rPr>
                              <m:t>𝐾</m:t>
                            </m:r>
                          </m:e>
                          <m:sub>
                            <m:r>
                              <a:rPr lang="en-US" sz="1400" i="1">
                                <a:solidFill>
                                  <a:srgbClr val="FFFFFF"/>
                                </a:solidFill>
                                <a:latin typeface="Cambria Math" panose="02040503050406030204" pitchFamily="18" charset="0"/>
                              </a:rPr>
                              <m:t>𝑅</m:t>
                            </m:r>
                          </m:sub>
                        </m:sSub>
                        <m:r>
                          <a:rPr lang="en-US" sz="1400" i="1">
                            <a:solidFill>
                              <a:srgbClr val="FFFFFF"/>
                            </a:solidFill>
                            <a:latin typeface="Cambria Math" panose="02040503050406030204" pitchFamily="18" charset="0"/>
                          </a:rPr>
                          <m:t>, </m:t>
                        </m:r>
                        <m:r>
                          <a:rPr lang="en-US" sz="1400" i="1">
                            <a:solidFill>
                              <a:srgbClr val="FFFFFF"/>
                            </a:solidFill>
                            <a:latin typeface="Cambria Math" panose="02040503050406030204" pitchFamily="18" charset="0"/>
                          </a:rPr>
                          <m:t>𝐸</m:t>
                        </m:r>
                        <m:d>
                          <m:dPr>
                            <m:ctrlPr>
                              <a:rPr lang="en-US" sz="1400" i="1">
                                <a:solidFill>
                                  <a:srgbClr val="FFFFFF"/>
                                </a:solidFill>
                                <a:latin typeface="Cambria Math" panose="02040503050406030204" pitchFamily="18" charset="0"/>
                              </a:rPr>
                            </m:ctrlPr>
                          </m:dPr>
                          <m:e>
                            <m:sSub>
                              <m:sSubPr>
                                <m:ctrlPr>
                                  <a:rPr lang="en-US" sz="1400" i="1">
                                    <a:solidFill>
                                      <a:srgbClr val="FFFFFF"/>
                                    </a:solidFill>
                                    <a:latin typeface="Cambria Math" panose="02040503050406030204" pitchFamily="18" charset="0"/>
                                  </a:rPr>
                                </m:ctrlPr>
                              </m:sSubPr>
                              <m:e>
                                <m:r>
                                  <a:rPr lang="en-US" sz="1400" i="1">
                                    <a:solidFill>
                                      <a:srgbClr val="FFFFFF"/>
                                    </a:solidFill>
                                    <a:latin typeface="Cambria Math" panose="02040503050406030204" pitchFamily="18" charset="0"/>
                                  </a:rPr>
                                  <m:t>𝐾</m:t>
                                </m:r>
                              </m:e>
                              <m:sub>
                                <m:r>
                                  <a:rPr lang="en-US" sz="1400" i="1">
                                    <a:solidFill>
                                      <a:srgbClr val="FFFFFF"/>
                                    </a:solidFill>
                                    <a:latin typeface="Cambria Math" panose="02040503050406030204" pitchFamily="18" charset="0"/>
                                  </a:rPr>
                                  <m:t>𝑈</m:t>
                                </m:r>
                              </m:sub>
                            </m:sSub>
                            <m:r>
                              <a:rPr lang="en-US" sz="1400" i="1">
                                <a:solidFill>
                                  <a:srgbClr val="FFFFFF"/>
                                </a:solidFill>
                                <a:latin typeface="Cambria Math" panose="02040503050406030204" pitchFamily="18" charset="0"/>
                              </a:rPr>
                              <m:t>, </m:t>
                            </m:r>
                            <m:r>
                              <a:rPr lang="en-US" sz="1400" i="1">
                                <a:solidFill>
                                  <a:srgbClr val="FFFFFF"/>
                                </a:solidFill>
                                <a:latin typeface="Cambria Math" panose="02040503050406030204" pitchFamily="18" charset="0"/>
                              </a:rPr>
                              <m:t>𝑀</m:t>
                            </m:r>
                          </m:e>
                        </m:d>
                      </m:e>
                    </m:d>
                    <m:r>
                      <a:rPr lang="en-US" sz="1400" i="1">
                        <a:solidFill>
                          <a:srgbClr val="FFFFFF"/>
                        </a:solidFill>
                        <a:latin typeface="Cambria Math" panose="02040503050406030204" pitchFamily="18" charset="0"/>
                      </a:rPr>
                      <m:t>=</m:t>
                    </m:r>
                    <m:r>
                      <a:rPr lang="en-US" sz="1400" i="1">
                        <a:solidFill>
                          <a:srgbClr val="FFFFFF"/>
                        </a:solidFill>
                        <a:latin typeface="Cambria Math" panose="02040503050406030204" pitchFamily="18" charset="0"/>
                      </a:rPr>
                      <m:t>𝑀</m:t>
                    </m:r>
                  </m:oMath>
                </a14:m>
                <a:endParaRPr lang="en-US" sz="1400" i="1" dirty="0">
                  <a:solidFill>
                    <a:srgbClr val="FFFFFF"/>
                  </a:solidFill>
                </a:endParaRPr>
              </a:p>
              <a:p>
                <a:pPr marL="199303">
                  <a:spcBef>
                    <a:spcPts val="492"/>
                  </a:spcBef>
                  <a:defRPr sz="2976"/>
                </a:pPr>
                <a:r>
                  <a:rPr lang="en-US" sz="1400" dirty="0">
                    <a:solidFill>
                      <a:srgbClr val="FFFFFF"/>
                    </a:solidFill>
                  </a:rPr>
                  <a:t>Public key cryptography is usually </a:t>
                </a:r>
                <a:r>
                  <a:rPr lang="en-US" sz="1400" i="1" dirty="0">
                    <a:solidFill>
                      <a:srgbClr val="FFFFFF"/>
                    </a:solidFill>
                  </a:rPr>
                  <a:t>slow</a:t>
                </a:r>
                <a:r>
                  <a:rPr lang="en-US" sz="1400" dirty="0">
                    <a:solidFill>
                      <a:srgbClr val="FFFFFF"/>
                    </a:solidFill>
                  </a:rPr>
                  <a:t>.</a:t>
                </a:r>
              </a:p>
              <a:p>
                <a:pPr marL="199303">
                  <a:spcBef>
                    <a:spcPts val="492"/>
                  </a:spcBef>
                  <a:defRPr sz="2976"/>
                </a:pPr>
                <a:r>
                  <a:rPr lang="en-US" sz="1400" dirty="0">
                    <a:solidFill>
                      <a:srgbClr val="FFFFFF"/>
                    </a:solidFill>
                  </a:rPr>
                  <a:t>Typically used for:</a:t>
                </a:r>
              </a:p>
              <a:p>
                <a:pPr marL="365390" lvl="1">
                  <a:spcBef>
                    <a:spcPts val="211"/>
                  </a:spcBef>
                  <a:defRPr sz="2604"/>
                </a:pPr>
                <a:r>
                  <a:rPr lang="en-US" sz="1400" dirty="0">
                    <a:solidFill>
                      <a:srgbClr val="FFFFFF"/>
                    </a:solidFill>
                  </a:rPr>
                  <a:t>Encrypting small amounts of data, or</a:t>
                </a:r>
              </a:p>
              <a:p>
                <a:pPr marL="365390" lvl="1">
                  <a:spcBef>
                    <a:spcPts val="211"/>
                  </a:spcBef>
                  <a:defRPr sz="2604"/>
                </a:pPr>
                <a:r>
                  <a:rPr lang="en-US" sz="1400" dirty="0">
                    <a:solidFill>
                      <a:srgbClr val="FFFFFF"/>
                    </a:solidFill>
                  </a:rPr>
                  <a:t>Establishing a shared key for symmetric encryption algorithms.</a:t>
                </a:r>
              </a:p>
              <a:p>
                <a:pPr marL="199303">
                  <a:spcBef>
                    <a:spcPts val="492"/>
                  </a:spcBef>
                  <a:defRPr sz="2976"/>
                </a:pPr>
                <a:r>
                  <a:rPr lang="en-US" sz="1400" dirty="0">
                    <a:solidFill>
                      <a:srgbClr val="FFFFFF"/>
                    </a:solidFill>
                  </a:rPr>
                  <a:t>Currently, the most popular method, RSA, involves </a:t>
                </a:r>
                <a:r>
                  <a:rPr lang="en-US" sz="1400" i="1" dirty="0">
                    <a:solidFill>
                      <a:srgbClr val="FFFFFF"/>
                    </a:solidFill>
                  </a:rPr>
                  <a:t>prime rings </a:t>
                </a:r>
                <a:r>
                  <a:rPr lang="en-US" sz="1400" dirty="0">
                    <a:solidFill>
                      <a:srgbClr val="FFFFFF"/>
                    </a:solidFill>
                  </a:rPr>
                  <a:t>and </a:t>
                </a:r>
                <a:r>
                  <a:rPr lang="en-US" sz="1400" i="1" dirty="0">
                    <a:solidFill>
                      <a:srgbClr val="FFFFFF"/>
                    </a:solidFill>
                  </a:rPr>
                  <a:t>exponentiation</a:t>
                </a:r>
                <a:r>
                  <a:rPr lang="en-US" sz="1400" dirty="0">
                    <a:solidFill>
                      <a:srgbClr val="FFFFFF"/>
                    </a:solidFill>
                  </a:rPr>
                  <a:t>.</a:t>
                </a:r>
              </a:p>
              <a:p>
                <a:pPr marL="365390" lvl="1">
                  <a:spcBef>
                    <a:spcPts val="211"/>
                  </a:spcBef>
                  <a:defRPr sz="2604"/>
                </a:pPr>
                <a:r>
                  <a:rPr lang="en-US" sz="1400" dirty="0">
                    <a:solidFill>
                      <a:srgbClr val="FFFFFF"/>
                    </a:solidFill>
                  </a:rPr>
                  <a:t>Security relies on the </a:t>
                </a:r>
                <a:r>
                  <a:rPr lang="en-US" sz="1400" i="1" dirty="0">
                    <a:solidFill>
                      <a:srgbClr val="FFFFFF"/>
                    </a:solidFill>
                  </a:rPr>
                  <a:t>difficulty of factoring large composites</a:t>
                </a:r>
                <a:r>
                  <a:rPr lang="en-US" sz="1400" dirty="0">
                    <a:solidFill>
                      <a:srgbClr val="FFFFFF"/>
                    </a:solidFill>
                  </a:rPr>
                  <a:t>.</a:t>
                </a:r>
              </a:p>
              <a:p>
                <a:pPr marL="199303">
                  <a:spcBef>
                    <a:spcPts val="492"/>
                  </a:spcBef>
                  <a:defRPr sz="2976"/>
                </a:pPr>
                <a:r>
                  <a:rPr lang="en-US" sz="1400" dirty="0">
                    <a:solidFill>
                      <a:srgbClr val="FFFFFF"/>
                    </a:solidFill>
                  </a:rPr>
                  <a:t>Other methods involve </a:t>
                </a:r>
                <a:r>
                  <a:rPr lang="en-US" sz="1400" i="1" dirty="0">
                    <a:solidFill>
                      <a:srgbClr val="FFFFFF"/>
                    </a:solidFill>
                  </a:rPr>
                  <a:t>discrete logarithms </a:t>
                </a:r>
                <a:r>
                  <a:rPr lang="en-US" sz="1400" dirty="0">
                    <a:solidFill>
                      <a:srgbClr val="FFFFFF"/>
                    </a:solidFill>
                  </a:rPr>
                  <a:t>and </a:t>
                </a:r>
                <a:r>
                  <a:rPr lang="en-US" sz="1400" i="1" dirty="0">
                    <a:solidFill>
                      <a:srgbClr val="FFFFFF"/>
                    </a:solidFill>
                  </a:rPr>
                  <a:t>elliptic curves</a:t>
                </a:r>
                <a:r>
                  <a:rPr lang="en-US" sz="1400" dirty="0">
                    <a:solidFill>
                      <a:srgbClr val="FFFFFF"/>
                    </a:solidFill>
                  </a:rPr>
                  <a:t>.</a:t>
                </a:r>
              </a:p>
            </p:txBody>
          </p:sp>
        </mc:Choice>
        <mc:Fallback xmlns="">
          <p:sp>
            <p:nvSpPr>
              <p:cNvPr id="3" name="Text Placeholder 2">
                <a:extLst>
                  <a:ext uri="{FF2B5EF4-FFF2-40B4-BE49-F238E27FC236}">
                    <a16:creationId xmlns:a16="http://schemas.microsoft.com/office/drawing/2014/main" id="{1DB18E59-A6FB-CC44-8CA0-1617CA61076B}"/>
                  </a:ext>
                </a:extLst>
              </p:cNvPr>
              <p:cNvSpPr>
                <a:spLocks noGrp="1" noRot="1" noChangeAspect="1" noMove="1" noResize="1" noEditPoints="1" noAdjustHandles="1" noChangeArrowheads="1" noChangeShapeType="1" noTextEdit="1"/>
              </p:cNvSpPr>
              <p:nvPr>
                <p:ph type="body" idx="1"/>
              </p:nvPr>
            </p:nvSpPr>
            <p:spPr>
              <a:xfrm>
                <a:off x="838200" y="2219785"/>
                <a:ext cx="4619621" cy="3957178"/>
              </a:xfrm>
              <a:blipFill>
                <a:blip r:embed="rId3"/>
                <a:stretch>
                  <a:fillRect l="-275" t="-319" r="-549" b="-319"/>
                </a:stretch>
              </a:blipFill>
            </p:spPr>
            <p:txBody>
              <a:bodyPr/>
              <a:lstStyle/>
              <a:p>
                <a:r>
                  <a:rPr lang="en-US">
                    <a:noFill/>
                  </a:rPr>
                  <a:t> </a:t>
                </a:r>
              </a:p>
            </p:txBody>
          </p:sp>
        </mc:Fallback>
      </mc:AlternateContent>
      <p:pic>
        <p:nvPicPr>
          <p:cNvPr id="2050" name="Picture 2" descr="Ralph Merkle on Space Cryonics &amp; Nanotechnology | by Tim Ventura | Dialogue  &amp; Discourse | Medium">
            <a:extLst>
              <a:ext uri="{FF2B5EF4-FFF2-40B4-BE49-F238E27FC236}">
                <a16:creationId xmlns:a16="http://schemas.microsoft.com/office/drawing/2014/main" id="{86B56776-6A5F-274F-8809-5B7BE4006E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25" r="18573" b="-2"/>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D61DF37-9DC4-B340-B46A-A083950D7B1C}"/>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defRPr/>
            </a:pPr>
            <a:fld id="{86CB4B4D-7CA3-9044-876B-883B54F8677D}" type="slidenum">
              <a:rPr lang="en-US">
                <a:solidFill>
                  <a:schemeClr val="tx1"/>
                </a:solidFill>
              </a:rPr>
              <a:pPr defTabSz="914400">
                <a:spcAft>
                  <a:spcPts val="600"/>
                </a:spcAft>
                <a:defRPr/>
              </a:pPr>
              <a:t>24</a:t>
            </a:fld>
            <a:endParaRPr lang="en-US" dirty="0">
              <a:solidFill>
                <a:schemeClr val="tx1"/>
              </a:solidFill>
            </a:endParaRPr>
          </a:p>
        </p:txBody>
      </p:sp>
      <p:sp>
        <p:nvSpPr>
          <p:cNvPr id="8" name="TextBox 7">
            <a:extLst>
              <a:ext uri="{FF2B5EF4-FFF2-40B4-BE49-F238E27FC236}">
                <a16:creationId xmlns:a16="http://schemas.microsoft.com/office/drawing/2014/main" id="{8781846C-93F9-194F-9152-5400617E1199}"/>
              </a:ext>
            </a:extLst>
          </p:cNvPr>
          <p:cNvSpPr txBox="1"/>
          <p:nvPr/>
        </p:nvSpPr>
        <p:spPr>
          <a:xfrm>
            <a:off x="5218419" y="6034655"/>
            <a:ext cx="1878676" cy="369332"/>
          </a:xfrm>
          <a:prstGeom prst="rect">
            <a:avLst/>
          </a:prstGeom>
          <a:noFill/>
        </p:spPr>
        <p:txBody>
          <a:bodyPr wrap="square" rtlCol="0">
            <a:spAutoFit/>
          </a:bodyPr>
          <a:lstStyle/>
          <a:p>
            <a:pPr algn="ctr">
              <a:spcAft>
                <a:spcPts val="600"/>
              </a:spcAft>
            </a:pPr>
            <a:r>
              <a:rPr lang="en-US" dirty="0">
                <a:solidFill>
                  <a:schemeClr val="bg1"/>
                </a:solidFill>
              </a:rPr>
              <a:t>Ralph Merkle</a:t>
            </a:r>
          </a:p>
        </p:txBody>
      </p:sp>
    </p:spTree>
    <p:extLst>
      <p:ext uri="{BB962C8B-B14F-4D97-AF65-F5344CB8AC3E}">
        <p14:creationId xmlns:p14="http://schemas.microsoft.com/office/powerpoint/2010/main" val="132881606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8833" y="685800"/>
            <a:ext cx="5004061"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5B0D3-216C-694F-B60A-2A86E76270DC}"/>
              </a:ext>
            </a:extLst>
          </p:cNvPr>
          <p:cNvSpPr>
            <a:spLocks noGrp="1"/>
          </p:cNvSpPr>
          <p:nvPr>
            <p:ph type="title"/>
          </p:nvPr>
        </p:nvSpPr>
        <p:spPr>
          <a:xfrm>
            <a:off x="4086447" y="1084521"/>
            <a:ext cx="4019107" cy="1361347"/>
          </a:xfrm>
        </p:spPr>
        <p:txBody>
          <a:bodyPr anchor="b">
            <a:normAutofit/>
          </a:bodyPr>
          <a:lstStyle/>
          <a:p>
            <a:pPr algn="ctr"/>
            <a:r>
              <a:rPr lang="en-US" sz="2800">
                <a:solidFill>
                  <a:schemeClr val="bg1">
                    <a:alpha val="60000"/>
                  </a:schemeClr>
                </a:solidFill>
              </a:rPr>
              <a:t>Diffie-Hellman Key Exchange</a:t>
            </a:r>
          </a:p>
        </p:txBody>
      </p:sp>
      <p:sp>
        <p:nvSpPr>
          <p:cNvPr id="5" name="Footer Placeholder 4">
            <a:extLst>
              <a:ext uri="{FF2B5EF4-FFF2-40B4-BE49-F238E27FC236}">
                <a16:creationId xmlns:a16="http://schemas.microsoft.com/office/drawing/2014/main" id="{5F158545-0287-0D41-9825-811F55E6D5DA}"/>
              </a:ext>
            </a:extLst>
          </p:cNvPr>
          <p:cNvSpPr>
            <a:spLocks noGrp="1"/>
          </p:cNvSpPr>
          <p:nvPr>
            <p:ph type="ftr" sz="quarter" idx="11"/>
          </p:nvPr>
        </p:nvSpPr>
        <p:spPr>
          <a:xfrm rot="16200000">
            <a:off x="-1700784" y="3246120"/>
            <a:ext cx="4114800" cy="365125"/>
          </a:xfrm>
        </p:spPr>
        <p:txBody>
          <a:bodyPr anchor="ctr">
            <a:normAutofit/>
          </a:bodyPr>
          <a:lstStyle/>
          <a:p>
            <a:pPr>
              <a:spcAft>
                <a:spcPts val="600"/>
              </a:spcAft>
            </a:pPr>
            <a:r>
              <a:rPr lang="en-US" sz="700">
                <a:solidFill>
                  <a:schemeClr val="bg1">
                    <a:alpha val="60000"/>
                  </a:schemeClr>
                </a:solidFill>
              </a:rPr>
              <a:t>© 2021 Darrell Long</a:t>
            </a:r>
          </a:p>
        </p:txBody>
      </p:sp>
      <p:pic>
        <p:nvPicPr>
          <p:cNvPr id="9" name="Picture 8" descr="A person in a suit&#10;&#10;Description automatically generated with medium confidence">
            <a:extLst>
              <a:ext uri="{FF2B5EF4-FFF2-40B4-BE49-F238E27FC236}">
                <a16:creationId xmlns:a16="http://schemas.microsoft.com/office/drawing/2014/main" id="{77B657AE-25AA-5F46-8CBB-83392F873CF5}"/>
              </a:ext>
            </a:extLst>
          </p:cNvPr>
          <p:cNvPicPr>
            <a:picLocks noChangeAspect="1"/>
          </p:cNvPicPr>
          <p:nvPr/>
        </p:nvPicPr>
        <p:blipFill rotWithShape="1">
          <a:blip r:embed="rId2"/>
          <a:srcRect l="20292" r="17374" b="-1"/>
          <a:stretch/>
        </p:blipFill>
        <p:spPr>
          <a:xfrm>
            <a:off x="680483" y="685795"/>
            <a:ext cx="2931299" cy="5486400"/>
          </a:xfrm>
          <a:prstGeom prst="rect">
            <a:avLst/>
          </a:prstGeom>
        </p:spPr>
      </p:pic>
      <p:sp>
        <p:nvSpPr>
          <p:cNvPr id="3" name="Content Placeholder 2">
            <a:extLst>
              <a:ext uri="{FF2B5EF4-FFF2-40B4-BE49-F238E27FC236}">
                <a16:creationId xmlns:a16="http://schemas.microsoft.com/office/drawing/2014/main" id="{320D84CE-4D47-D545-8947-2FAFFAD01BD7}"/>
              </a:ext>
            </a:extLst>
          </p:cNvPr>
          <p:cNvSpPr>
            <a:spLocks noGrp="1"/>
          </p:cNvSpPr>
          <p:nvPr>
            <p:ph idx="1"/>
          </p:nvPr>
        </p:nvSpPr>
        <p:spPr>
          <a:xfrm>
            <a:off x="4107712" y="2732739"/>
            <a:ext cx="3976577" cy="3083270"/>
          </a:xfrm>
        </p:spPr>
        <p:txBody>
          <a:bodyPr anchor="t">
            <a:normAutofit/>
          </a:bodyPr>
          <a:lstStyle/>
          <a:p>
            <a:pPr algn="ctr"/>
            <a:r>
              <a:rPr lang="en-US" sz="2000" dirty="0">
                <a:solidFill>
                  <a:schemeClr val="bg1"/>
                </a:solidFill>
              </a:rPr>
              <a:t>Named after Whitfield Diffie and Martin Hellman.</a:t>
            </a:r>
          </a:p>
          <a:p>
            <a:pPr lvl="1" algn="ctr"/>
            <a:r>
              <a:rPr lang="en-US" sz="2000" dirty="0">
                <a:solidFill>
                  <a:schemeClr val="bg1"/>
                </a:solidFill>
              </a:rPr>
              <a:t>Credit to Ralph Merkle as well.</a:t>
            </a:r>
          </a:p>
          <a:p>
            <a:pPr algn="ctr"/>
            <a:r>
              <a:rPr lang="en-US" sz="2000" dirty="0">
                <a:solidFill>
                  <a:schemeClr val="bg1"/>
                </a:solidFill>
              </a:rPr>
              <a:t>For securely exchanging keys over insecure channels.</a:t>
            </a:r>
          </a:p>
          <a:p>
            <a:pPr algn="ctr"/>
            <a:endParaRPr lang="en-US" sz="2000" dirty="0">
              <a:solidFill>
                <a:schemeClr val="bg1"/>
              </a:solidFill>
            </a:endParaRPr>
          </a:p>
        </p:txBody>
      </p:sp>
      <p:pic>
        <p:nvPicPr>
          <p:cNvPr id="7" name="Picture 6" descr="A person with a beard&#10;&#10;Description automatically generated with low confidence">
            <a:extLst>
              <a:ext uri="{FF2B5EF4-FFF2-40B4-BE49-F238E27FC236}">
                <a16:creationId xmlns:a16="http://schemas.microsoft.com/office/drawing/2014/main" id="{743B2F4E-5E91-6B49-B7B8-5F18DA057649}"/>
              </a:ext>
            </a:extLst>
          </p:cNvPr>
          <p:cNvPicPr>
            <a:picLocks noChangeAspect="1"/>
          </p:cNvPicPr>
          <p:nvPr/>
        </p:nvPicPr>
        <p:blipFill rotWithShape="1">
          <a:blip r:embed="rId3"/>
          <a:srcRect l="11456" r="9209"/>
          <a:stretch/>
        </p:blipFill>
        <p:spPr>
          <a:xfrm>
            <a:off x="8606117" y="685805"/>
            <a:ext cx="2905400" cy="5486399"/>
          </a:xfrm>
          <a:prstGeom prst="rect">
            <a:avLst/>
          </a:prstGeom>
        </p:spPr>
      </p:pic>
      <p:sp>
        <p:nvSpPr>
          <p:cNvPr id="4" name="Date Placeholder 3">
            <a:extLst>
              <a:ext uri="{FF2B5EF4-FFF2-40B4-BE49-F238E27FC236}">
                <a16:creationId xmlns:a16="http://schemas.microsoft.com/office/drawing/2014/main" id="{45051257-D351-F841-BEA5-C4DF6AFDA23E}"/>
              </a:ext>
            </a:extLst>
          </p:cNvPr>
          <p:cNvSpPr>
            <a:spLocks noGrp="1"/>
          </p:cNvSpPr>
          <p:nvPr>
            <p:ph type="dt" sz="half" idx="10"/>
          </p:nvPr>
        </p:nvSpPr>
        <p:spPr>
          <a:xfrm rot="5400000">
            <a:off x="9114861" y="3246438"/>
            <a:ext cx="5486398" cy="365125"/>
          </a:xfrm>
        </p:spPr>
        <p:txBody>
          <a:bodyPr>
            <a:normAutofit/>
          </a:bodyPr>
          <a:lstStyle/>
          <a:p>
            <a:pPr algn="ctr">
              <a:spcAft>
                <a:spcPts val="600"/>
              </a:spcAft>
            </a:pPr>
            <a:fld id="{92609B78-9E40-F746-827B-B13DAE730838}" type="datetime1">
              <a:rPr lang="en-US" sz="700">
                <a:solidFill>
                  <a:schemeClr val="bg1">
                    <a:alpha val="60000"/>
                  </a:schemeClr>
                </a:solidFill>
              </a:rPr>
              <a:pPr algn="ctr">
                <a:spcAft>
                  <a:spcPts val="600"/>
                </a:spcAft>
              </a:pPr>
              <a:t>5/28/21</a:t>
            </a:fld>
            <a:endParaRPr lang="en-US" sz="700">
              <a:solidFill>
                <a:schemeClr val="bg1">
                  <a:alpha val="60000"/>
                </a:schemeClr>
              </a:solidFill>
            </a:endParaRPr>
          </a:p>
        </p:txBody>
      </p:sp>
      <p:sp>
        <p:nvSpPr>
          <p:cNvPr id="6" name="Slide Number Placeholder 5">
            <a:extLst>
              <a:ext uri="{FF2B5EF4-FFF2-40B4-BE49-F238E27FC236}">
                <a16:creationId xmlns:a16="http://schemas.microsoft.com/office/drawing/2014/main" id="{5A265714-1298-7741-9FE8-696FFF1F9FDA}"/>
              </a:ext>
            </a:extLst>
          </p:cNvPr>
          <p:cNvSpPr>
            <a:spLocks noGrp="1"/>
          </p:cNvSpPr>
          <p:nvPr>
            <p:ph type="sldNum" sz="quarter" idx="12"/>
          </p:nvPr>
        </p:nvSpPr>
        <p:spPr>
          <a:xfrm>
            <a:off x="9180576" y="6356350"/>
            <a:ext cx="2743200" cy="365125"/>
          </a:xfrm>
        </p:spPr>
        <p:txBody>
          <a:bodyPr>
            <a:normAutofit/>
          </a:bodyPr>
          <a:lstStyle/>
          <a:p>
            <a:pPr>
              <a:spcAft>
                <a:spcPts val="600"/>
              </a:spcAft>
            </a:pPr>
            <a:fld id="{6447A55C-D137-174D-A1D2-1FB8578497C7}" type="slidenum">
              <a:rPr lang="en-US" sz="900">
                <a:solidFill>
                  <a:schemeClr val="bg1">
                    <a:alpha val="60000"/>
                  </a:schemeClr>
                </a:solidFill>
              </a:rPr>
              <a:pPr>
                <a:spcAft>
                  <a:spcPts val="600"/>
                </a:spcAft>
              </a:pPr>
              <a:t>25</a:t>
            </a:fld>
            <a:endParaRPr lang="en-US" sz="900">
              <a:solidFill>
                <a:schemeClr val="bg1">
                  <a:alpha val="60000"/>
                </a:schemeClr>
              </a:solidFill>
            </a:endParaRPr>
          </a:p>
        </p:txBody>
      </p:sp>
    </p:spTree>
    <p:extLst>
      <p:ext uri="{BB962C8B-B14F-4D97-AF65-F5344CB8AC3E}">
        <p14:creationId xmlns:p14="http://schemas.microsoft.com/office/powerpoint/2010/main" val="2777577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9A1FB3-A638-DD47-872A-E1F61852055C}"/>
              </a:ext>
            </a:extLst>
          </p:cNvPr>
          <p:cNvSpPr>
            <a:spLocks noGrp="1"/>
          </p:cNvSpPr>
          <p:nvPr>
            <p:ph type="title"/>
          </p:nvPr>
        </p:nvSpPr>
        <p:spPr>
          <a:xfrm>
            <a:off x="833002" y="365125"/>
            <a:ext cx="10520702" cy="1325563"/>
          </a:xfrm>
        </p:spPr>
        <p:txBody>
          <a:bodyPr>
            <a:normAutofit/>
          </a:bodyPr>
          <a:lstStyle/>
          <a:p>
            <a:r>
              <a:rPr lang="en-US">
                <a:solidFill>
                  <a:srgbClr val="FFFFFF"/>
                </a:solidFill>
              </a:rPr>
              <a:t>Diffie-Hellman Key Exchange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5244FA-0A2E-934B-BB5E-2430169305B0}"/>
                  </a:ext>
                </a:extLst>
              </p:cNvPr>
              <p:cNvSpPr>
                <a:spLocks noGrp="1"/>
              </p:cNvSpPr>
              <p:nvPr>
                <p:ph idx="1"/>
              </p:nvPr>
            </p:nvSpPr>
            <p:spPr>
              <a:xfrm>
                <a:off x="838201" y="2022601"/>
                <a:ext cx="10515598" cy="4154361"/>
              </a:xfrm>
            </p:spPr>
            <p:txBody>
              <a:bodyPr>
                <a:normAutofit/>
              </a:bodyPr>
              <a:lstStyle/>
              <a:p>
                <a:pPr marL="514350" indent="-514350">
                  <a:buFont typeface="+mj-lt"/>
                  <a:buAutoNum type="arabicPeriod"/>
                </a:pPr>
                <a:r>
                  <a:rPr lang="en-US" sz="2000" dirty="0">
                    <a:solidFill>
                      <a:srgbClr val="FFFFFF"/>
                    </a:solidFill>
                  </a:rPr>
                  <a:t>Alice and Bob both agree on a public prime </a:t>
                </a:r>
                <a14:m>
                  <m:oMath xmlns:m="http://schemas.openxmlformats.org/officeDocument/2006/math">
                    <m:r>
                      <a:rPr lang="en-US" sz="2000" i="1">
                        <a:solidFill>
                          <a:srgbClr val="FFFFFF"/>
                        </a:solidFill>
                        <a:latin typeface="Cambria Math" panose="02040503050406030204" pitchFamily="18" charset="0"/>
                        <a:ea typeface="Cambria Math" panose="02040503050406030204" pitchFamily="18" charset="0"/>
                      </a:rPr>
                      <m:t>𝑝</m:t>
                    </m:r>
                  </m:oMath>
                </a14:m>
                <a:r>
                  <a:rPr lang="en-US" sz="2000" dirty="0">
                    <a:solidFill>
                      <a:srgbClr val="FFFFFF"/>
                    </a:solidFill>
                  </a:rPr>
                  <a:t> and some integer </a:t>
                </a:r>
                <a14:m>
                  <m:oMath xmlns:m="http://schemas.openxmlformats.org/officeDocument/2006/math">
                    <m:r>
                      <a:rPr lang="en-US" sz="2000" i="1">
                        <a:solidFill>
                          <a:srgbClr val="FFFFFF"/>
                        </a:solidFill>
                        <a:latin typeface="Cambria Math" panose="02040503050406030204" pitchFamily="18" charset="0"/>
                        <a:ea typeface="Cambria Math" panose="02040503050406030204" pitchFamily="18" charset="0"/>
                      </a:rPr>
                      <m:t>𝑔</m:t>
                    </m:r>
                  </m:oMath>
                </a14:m>
                <a:r>
                  <a:rPr lang="en-US" sz="2000" dirty="0">
                    <a:solidFill>
                      <a:srgbClr val="FFFFFF"/>
                    </a:solidFill>
                  </a:rPr>
                  <a:t>, such that </a:t>
                </a:r>
                <a14:m>
                  <m:oMath xmlns:m="http://schemas.openxmlformats.org/officeDocument/2006/math">
                    <m:r>
                      <a:rPr lang="en-US" sz="2000" i="1">
                        <a:solidFill>
                          <a:srgbClr val="FFFFFF"/>
                        </a:solidFill>
                        <a:latin typeface="Cambria Math" panose="02040503050406030204" pitchFamily="18" charset="0"/>
                        <a:ea typeface="Cambria Math" panose="02040503050406030204" pitchFamily="18" charset="0"/>
                      </a:rPr>
                      <m:t>𝑔</m:t>
                    </m:r>
                  </m:oMath>
                </a14:m>
                <a:r>
                  <a:rPr lang="en-US" sz="2000" dirty="0">
                    <a:solidFill>
                      <a:srgbClr val="FFFFFF"/>
                    </a:solidFill>
                  </a:rPr>
                  <a:t> is a primitive root modulo </a:t>
                </a:r>
                <a14:m>
                  <m:oMath xmlns:m="http://schemas.openxmlformats.org/officeDocument/2006/math">
                    <m:r>
                      <a:rPr lang="en-US" sz="2000" i="1">
                        <a:solidFill>
                          <a:srgbClr val="FFFFFF"/>
                        </a:solidFill>
                        <a:latin typeface="Cambria Math" panose="02040503050406030204" pitchFamily="18" charset="0"/>
                        <a:ea typeface="Cambria Math" panose="02040503050406030204" pitchFamily="18" charset="0"/>
                      </a:rPr>
                      <m:t>𝑝</m:t>
                    </m:r>
                  </m:oMath>
                </a14:m>
                <a:r>
                  <a:rPr lang="en-US" sz="2000" dirty="0">
                    <a:solidFill>
                      <a:srgbClr val="FFFFFF"/>
                    </a:solidFill>
                  </a:rPr>
                  <a:t>.</a:t>
                </a:r>
              </a:p>
              <a:p>
                <a:pPr marL="514350" indent="-514350">
                  <a:buFont typeface="+mj-lt"/>
                  <a:buAutoNum type="arabicPeriod"/>
                </a:pPr>
                <a:r>
                  <a:rPr lang="en-US" sz="2000" dirty="0">
                    <a:solidFill>
                      <a:srgbClr val="FFFFFF"/>
                    </a:solidFill>
                  </a:rPr>
                  <a:t>Alice chooses a private integer </a:t>
                </a:r>
                <a:r>
                  <a:rPr lang="en-US" sz="2000" dirty="0">
                    <a:solidFill>
                      <a:srgbClr val="FFFFFF"/>
                    </a:solidFill>
                    <a:latin typeface="Cambria Math" panose="02040503050406030204" pitchFamily="18" charset="0"/>
                    <a:ea typeface="Cambria Math" panose="02040503050406030204" pitchFamily="18" charset="0"/>
                  </a:rPr>
                  <a:t>a</a:t>
                </a:r>
                <a:r>
                  <a:rPr lang="en-US" sz="2000" dirty="0">
                    <a:solidFill>
                      <a:srgbClr val="FFFFFF"/>
                    </a:solidFill>
                  </a:rPr>
                  <a:t> and computes </a:t>
                </a:r>
                <a14:m>
                  <m:oMath xmlns:m="http://schemas.openxmlformats.org/officeDocument/2006/math">
                    <m:r>
                      <a:rPr lang="en-US" sz="2000" b="0" i="1">
                        <a:solidFill>
                          <a:srgbClr val="FFFFFF"/>
                        </a:solidFill>
                        <a:latin typeface="Cambria Math" panose="02040503050406030204" pitchFamily="18" charset="0"/>
                        <a:ea typeface="Cambria Math" panose="02040503050406030204" pitchFamily="18" charset="0"/>
                      </a:rPr>
                      <m:t>𝐴</m:t>
                    </m:r>
                    <m:r>
                      <a:rPr lang="en-US" sz="2000" b="0" i="1">
                        <a:solidFill>
                          <a:srgbClr val="FFFFFF"/>
                        </a:solidFill>
                        <a:latin typeface="Cambria Math" panose="02040503050406030204" pitchFamily="18" charset="0"/>
                        <a:ea typeface="Cambria Math" panose="02040503050406030204" pitchFamily="18" charset="0"/>
                      </a:rPr>
                      <m:t>=</m:t>
                    </m:r>
                    <m:sSup>
                      <m:sSupPr>
                        <m:ctrlPr>
                          <a:rPr lang="en-US" sz="2000" b="0" i="1">
                            <a:solidFill>
                              <a:srgbClr val="FFFFFF"/>
                            </a:solidFill>
                            <a:latin typeface="Cambria Math" panose="02040503050406030204" pitchFamily="18" charset="0"/>
                            <a:ea typeface="Cambria Math" panose="02040503050406030204" pitchFamily="18" charset="0"/>
                          </a:rPr>
                        </m:ctrlPr>
                      </m:sSupPr>
                      <m:e>
                        <m:r>
                          <a:rPr lang="en-US" sz="2000" b="0" i="1">
                            <a:solidFill>
                              <a:srgbClr val="FFFFFF"/>
                            </a:solidFill>
                            <a:latin typeface="Cambria Math" panose="02040503050406030204" pitchFamily="18" charset="0"/>
                            <a:ea typeface="Cambria Math" panose="02040503050406030204" pitchFamily="18" charset="0"/>
                          </a:rPr>
                          <m:t>𝑔</m:t>
                        </m:r>
                      </m:e>
                      <m:sup>
                        <m:r>
                          <a:rPr lang="en-US" sz="2000" b="0" i="1">
                            <a:solidFill>
                              <a:srgbClr val="FFFFFF"/>
                            </a:solidFill>
                            <a:latin typeface="Cambria Math" panose="02040503050406030204" pitchFamily="18" charset="0"/>
                            <a:ea typeface="Cambria Math" panose="02040503050406030204" pitchFamily="18" charset="0"/>
                          </a:rPr>
                          <m:t>𝑎</m:t>
                        </m:r>
                      </m:sup>
                    </m:sSup>
                    <m:r>
                      <a:rPr lang="en-US" sz="2000" b="0" i="1">
                        <a:solidFill>
                          <a:srgbClr val="FFFFFF"/>
                        </a:solidFill>
                        <a:latin typeface="Cambria Math" panose="02040503050406030204" pitchFamily="18" charset="0"/>
                        <a:ea typeface="Cambria Math" panose="02040503050406030204" pitchFamily="18" charset="0"/>
                      </a:rPr>
                      <m:t> </m:t>
                    </m:r>
                    <m:r>
                      <m:rPr>
                        <m:nor/>
                      </m:rPr>
                      <a:rPr lang="en-US" sz="2000" b="0" i="0" smtClean="0">
                        <a:solidFill>
                          <a:srgbClr val="FFFFFF"/>
                        </a:solidFill>
                        <a:latin typeface="Cambria Math" panose="02040503050406030204" pitchFamily="18" charset="0"/>
                        <a:ea typeface="Cambria Math" panose="02040503050406030204" pitchFamily="18" charset="0"/>
                      </a:rPr>
                      <m:t>(</m:t>
                    </m:r>
                    <m:r>
                      <m:rPr>
                        <m:nor/>
                      </m:rPr>
                      <a:rPr lang="en-US" sz="2000" b="0" i="0">
                        <a:solidFill>
                          <a:srgbClr val="FFFFFF"/>
                        </a:solidFill>
                        <a:latin typeface="Cambria Math" panose="02040503050406030204" pitchFamily="18" charset="0"/>
                        <a:ea typeface="Cambria Math" panose="02040503050406030204" pitchFamily="18" charset="0"/>
                      </a:rPr>
                      <m:t>mod</m:t>
                    </m:r>
                    <m:r>
                      <a:rPr lang="en-US" sz="2000" b="0" i="1">
                        <a:solidFill>
                          <a:srgbClr val="FFFFFF"/>
                        </a:solidFill>
                        <a:latin typeface="Cambria Math" panose="02040503050406030204" pitchFamily="18" charset="0"/>
                        <a:ea typeface="Cambria Math" panose="02040503050406030204" pitchFamily="18" charset="0"/>
                      </a:rPr>
                      <m:t> </m:t>
                    </m:r>
                    <m:r>
                      <a:rPr lang="en-US" sz="2000" b="0" i="1">
                        <a:solidFill>
                          <a:srgbClr val="FFFFFF"/>
                        </a:solidFill>
                        <a:latin typeface="Cambria Math" panose="02040503050406030204" pitchFamily="18" charset="0"/>
                        <a:ea typeface="Cambria Math" panose="02040503050406030204" pitchFamily="18" charset="0"/>
                      </a:rPr>
                      <m:t>𝑝</m:t>
                    </m:r>
                    <m:r>
                      <a:rPr lang="en-US" sz="2000" b="0" i="1" smtClean="0">
                        <a:solidFill>
                          <a:srgbClr val="FFFFFF"/>
                        </a:solidFill>
                        <a:latin typeface="Cambria Math" panose="02040503050406030204" pitchFamily="18" charset="0"/>
                        <a:ea typeface="Cambria Math" panose="02040503050406030204" pitchFamily="18" charset="0"/>
                      </a:rPr>
                      <m:t>)</m:t>
                    </m:r>
                  </m:oMath>
                </a14:m>
                <a:r>
                  <a:rPr lang="en-US" sz="2000" dirty="0">
                    <a:solidFill>
                      <a:srgbClr val="FFFFFF"/>
                    </a:solidFill>
                  </a:rPr>
                  <a:t>.</a:t>
                </a:r>
              </a:p>
              <a:p>
                <a:pPr marL="514350" indent="-514350">
                  <a:buFont typeface="+mj-lt"/>
                  <a:buAutoNum type="arabicPeriod"/>
                </a:pPr>
                <a:r>
                  <a:rPr lang="en-US" sz="2000" dirty="0">
                    <a:solidFill>
                      <a:srgbClr val="FFFFFF"/>
                    </a:solidFill>
                  </a:rPr>
                  <a:t>Bob chooses a private integer </a:t>
                </a:r>
                <a:r>
                  <a:rPr lang="en-US" sz="2000" dirty="0">
                    <a:solidFill>
                      <a:srgbClr val="FFFFFF"/>
                    </a:solidFill>
                    <a:latin typeface="Cambria Math" panose="02040503050406030204" pitchFamily="18" charset="0"/>
                    <a:ea typeface="Cambria Math" panose="02040503050406030204" pitchFamily="18" charset="0"/>
                  </a:rPr>
                  <a:t>b</a:t>
                </a:r>
                <a:r>
                  <a:rPr lang="en-US" sz="2000" dirty="0">
                    <a:solidFill>
                      <a:srgbClr val="FFFFFF"/>
                    </a:solidFill>
                  </a:rPr>
                  <a:t> and compute </a:t>
                </a:r>
                <a14:m>
                  <m:oMath xmlns:m="http://schemas.openxmlformats.org/officeDocument/2006/math">
                    <m:r>
                      <a:rPr lang="en-US" sz="2000" b="0" i="1">
                        <a:solidFill>
                          <a:srgbClr val="FFFFFF"/>
                        </a:solidFill>
                        <a:latin typeface="Cambria Math" panose="02040503050406030204" pitchFamily="18" charset="0"/>
                        <a:ea typeface="Cambria Math" panose="02040503050406030204" pitchFamily="18" charset="0"/>
                      </a:rPr>
                      <m:t>𝐵</m:t>
                    </m:r>
                    <m:r>
                      <a:rPr lang="en-US" sz="2000" i="1">
                        <a:solidFill>
                          <a:srgbClr val="FFFFFF"/>
                        </a:solidFill>
                        <a:latin typeface="Cambria Math" panose="02040503050406030204" pitchFamily="18" charset="0"/>
                        <a:ea typeface="Cambria Math" panose="02040503050406030204" pitchFamily="18" charset="0"/>
                      </a:rPr>
                      <m:t>=</m:t>
                    </m:r>
                    <m:sSup>
                      <m:sSupPr>
                        <m:ctrlPr>
                          <a:rPr lang="en-US" sz="2000" i="1">
                            <a:solidFill>
                              <a:srgbClr val="FFFFFF"/>
                            </a:solidFill>
                            <a:latin typeface="Cambria Math" panose="02040503050406030204" pitchFamily="18" charset="0"/>
                            <a:ea typeface="Cambria Math" panose="02040503050406030204" pitchFamily="18" charset="0"/>
                          </a:rPr>
                        </m:ctrlPr>
                      </m:sSupPr>
                      <m:e>
                        <m:r>
                          <a:rPr lang="en-US" sz="2000" i="1">
                            <a:solidFill>
                              <a:srgbClr val="FFFFFF"/>
                            </a:solidFill>
                            <a:latin typeface="Cambria Math" panose="02040503050406030204" pitchFamily="18" charset="0"/>
                            <a:ea typeface="Cambria Math" panose="02040503050406030204" pitchFamily="18" charset="0"/>
                          </a:rPr>
                          <m:t>𝑔</m:t>
                        </m:r>
                      </m:e>
                      <m:sup>
                        <m:r>
                          <a:rPr lang="en-US" sz="2000" b="0" i="1">
                            <a:solidFill>
                              <a:srgbClr val="FFFFFF"/>
                            </a:solidFill>
                            <a:latin typeface="Cambria Math" panose="02040503050406030204" pitchFamily="18" charset="0"/>
                            <a:ea typeface="Cambria Math" panose="02040503050406030204" pitchFamily="18" charset="0"/>
                          </a:rPr>
                          <m:t>𝑏</m:t>
                        </m:r>
                      </m:sup>
                    </m:sSup>
                    <m:r>
                      <a:rPr lang="en-US" sz="2000" i="1">
                        <a:solidFill>
                          <a:srgbClr val="FFFFFF"/>
                        </a:solidFill>
                        <a:latin typeface="Cambria Math" panose="02040503050406030204" pitchFamily="18" charset="0"/>
                        <a:ea typeface="Cambria Math" panose="02040503050406030204" pitchFamily="18" charset="0"/>
                      </a:rPr>
                      <m:t> </m:t>
                    </m:r>
                    <m:r>
                      <a:rPr lang="en-US" sz="2000" b="0" i="1" smtClean="0">
                        <a:solidFill>
                          <a:srgbClr val="FFFFFF"/>
                        </a:solidFill>
                        <a:latin typeface="Cambria Math" panose="02040503050406030204" pitchFamily="18" charset="0"/>
                        <a:ea typeface="Cambria Math" panose="02040503050406030204" pitchFamily="18" charset="0"/>
                      </a:rPr>
                      <m:t>(</m:t>
                    </m:r>
                    <m:r>
                      <m:rPr>
                        <m:nor/>
                      </m:rPr>
                      <a:rPr lang="en-US" sz="2000">
                        <a:solidFill>
                          <a:srgbClr val="FFFFFF"/>
                        </a:solidFill>
                        <a:latin typeface="Cambria Math" panose="02040503050406030204" pitchFamily="18" charset="0"/>
                        <a:ea typeface="Cambria Math" panose="02040503050406030204" pitchFamily="18" charset="0"/>
                      </a:rPr>
                      <m:t>mod</m:t>
                    </m:r>
                    <m:r>
                      <a:rPr lang="en-US" sz="2000" i="1">
                        <a:solidFill>
                          <a:srgbClr val="FFFFFF"/>
                        </a:solidFill>
                        <a:latin typeface="Cambria Math" panose="02040503050406030204" pitchFamily="18" charset="0"/>
                        <a:ea typeface="Cambria Math" panose="02040503050406030204" pitchFamily="18" charset="0"/>
                      </a:rPr>
                      <m:t> </m:t>
                    </m:r>
                    <m:r>
                      <a:rPr lang="en-US" sz="2000" i="1">
                        <a:solidFill>
                          <a:srgbClr val="FFFFFF"/>
                        </a:solidFill>
                        <a:latin typeface="Cambria Math" panose="02040503050406030204" pitchFamily="18" charset="0"/>
                        <a:ea typeface="Cambria Math" panose="02040503050406030204" pitchFamily="18" charset="0"/>
                      </a:rPr>
                      <m:t>𝑝</m:t>
                    </m:r>
                    <m:r>
                      <a:rPr lang="en-US" sz="2000" b="0" i="1" smtClean="0">
                        <a:solidFill>
                          <a:srgbClr val="FFFFFF"/>
                        </a:solidFill>
                        <a:latin typeface="Cambria Math" panose="02040503050406030204" pitchFamily="18" charset="0"/>
                        <a:ea typeface="Cambria Math" panose="02040503050406030204" pitchFamily="18" charset="0"/>
                      </a:rPr>
                      <m:t>)</m:t>
                    </m:r>
                  </m:oMath>
                </a14:m>
                <a:r>
                  <a:rPr lang="en-US" sz="2000" dirty="0">
                    <a:solidFill>
                      <a:srgbClr val="FFFFFF"/>
                    </a:solidFill>
                  </a:rPr>
                  <a:t>.</a:t>
                </a:r>
              </a:p>
              <a:p>
                <a:pPr marL="514350" indent="-514350">
                  <a:buFont typeface="+mj-lt"/>
                  <a:buAutoNum type="arabicPeriod"/>
                </a:pPr>
                <a:r>
                  <a:rPr lang="en-US" sz="2000" dirty="0">
                    <a:solidFill>
                      <a:srgbClr val="FFFFFF"/>
                    </a:solidFill>
                  </a:rPr>
                  <a:t>Alice and Bob share </a:t>
                </a:r>
                <a14:m>
                  <m:oMath xmlns:m="http://schemas.openxmlformats.org/officeDocument/2006/math">
                    <m:r>
                      <a:rPr lang="en-US" sz="2000" i="1">
                        <a:solidFill>
                          <a:srgbClr val="FFFFFF"/>
                        </a:solidFill>
                        <a:latin typeface="Cambria Math" panose="02040503050406030204" pitchFamily="18" charset="0"/>
                        <a:ea typeface="Cambria Math" panose="02040503050406030204" pitchFamily="18" charset="0"/>
                      </a:rPr>
                      <m:t>𝐴</m:t>
                    </m:r>
                    <m:r>
                      <a:rPr lang="en-US" sz="2000" i="1">
                        <a:solidFill>
                          <a:srgbClr val="FFFFFF"/>
                        </a:solidFill>
                        <a:latin typeface="Cambria Math" panose="02040503050406030204" pitchFamily="18" charset="0"/>
                        <a:ea typeface="Cambria Math" panose="02040503050406030204" pitchFamily="18" charset="0"/>
                      </a:rPr>
                      <m:t> </m:t>
                    </m:r>
                  </m:oMath>
                </a14:m>
                <a:r>
                  <a:rPr lang="en-US" sz="2000" dirty="0">
                    <a:solidFill>
                      <a:srgbClr val="FFFFFF"/>
                    </a:solidFill>
                  </a:rPr>
                  <a:t>and </a:t>
                </a:r>
                <a14:m>
                  <m:oMath xmlns:m="http://schemas.openxmlformats.org/officeDocument/2006/math">
                    <m:r>
                      <a:rPr lang="en-US" sz="2000" i="1">
                        <a:solidFill>
                          <a:srgbClr val="FFFFFF"/>
                        </a:solidFill>
                        <a:latin typeface="Cambria Math" panose="02040503050406030204" pitchFamily="18" charset="0"/>
                        <a:ea typeface="Cambria Math" panose="02040503050406030204" pitchFamily="18" charset="0"/>
                      </a:rPr>
                      <m:t>𝐵</m:t>
                    </m:r>
                  </m:oMath>
                </a14:m>
                <a:r>
                  <a:rPr lang="en-US" sz="2000" dirty="0">
                    <a:solidFill>
                      <a:srgbClr val="FFFFFF"/>
                    </a:solidFill>
                  </a:rPr>
                  <a:t> over the insecure channel.</a:t>
                </a:r>
              </a:p>
              <a:p>
                <a:pPr marL="514350" indent="-514350">
                  <a:buFont typeface="+mj-lt"/>
                  <a:buAutoNum type="arabicPeriod"/>
                </a:pPr>
                <a:r>
                  <a:rPr lang="en-US" sz="2000" dirty="0">
                    <a:solidFill>
                      <a:srgbClr val="FFFFFF"/>
                    </a:solidFill>
                  </a:rPr>
                  <a:t>Alice computes </a:t>
                </a:r>
                <a14:m>
                  <m:oMath xmlns:m="http://schemas.openxmlformats.org/officeDocument/2006/math">
                    <m:r>
                      <a:rPr lang="en-US" sz="2000" i="1">
                        <a:solidFill>
                          <a:srgbClr val="FFFFFF"/>
                        </a:solidFill>
                        <a:latin typeface="Cambria Math" panose="02040503050406030204" pitchFamily="18" charset="0"/>
                      </a:rPr>
                      <m:t>𝐾</m:t>
                    </m:r>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𝐵</m:t>
                        </m:r>
                      </m:e>
                      <m:sup>
                        <m:r>
                          <a:rPr lang="en-US" sz="2000" i="1">
                            <a:solidFill>
                              <a:srgbClr val="FFFFFF"/>
                            </a:solidFill>
                            <a:latin typeface="Cambria Math" panose="02040503050406030204" pitchFamily="18" charset="0"/>
                          </a:rPr>
                          <m:t>𝑎</m:t>
                        </m:r>
                      </m:sup>
                    </m:sSup>
                    <m:r>
                      <m:rPr>
                        <m:nor/>
                      </m:rPr>
                      <a:rPr lang="en-US" sz="2000" b="0" i="0" smtClean="0">
                        <a:solidFill>
                          <a:srgbClr val="FFFFFF"/>
                        </a:solidFill>
                        <a:latin typeface="Cambria Math" panose="02040503050406030204" pitchFamily="18" charset="0"/>
                      </a:rPr>
                      <m:t> </m:t>
                    </m:r>
                    <m:r>
                      <m:rPr>
                        <m:nor/>
                      </m:rPr>
                      <a:rPr lang="en-US" sz="2000" b="0" i="0" smtClean="0">
                        <a:solidFill>
                          <a:srgbClr val="FFFFFF"/>
                        </a:solidFill>
                        <a:latin typeface="Cambria Math" panose="02040503050406030204" pitchFamily="18" charset="0"/>
                      </a:rPr>
                      <m:t>(</m:t>
                    </m:r>
                    <m:r>
                      <m:rPr>
                        <m:nor/>
                      </m:rPr>
                      <a:rPr lang="en-US" sz="2000">
                        <a:solidFill>
                          <a:srgbClr val="FFFFFF"/>
                        </a:solidFill>
                        <a:latin typeface="Cambria Math" panose="02040503050406030204" pitchFamily="18" charset="0"/>
                        <a:ea typeface="Cambria Math" panose="02040503050406030204" pitchFamily="18" charset="0"/>
                      </a:rPr>
                      <m:t>mod</m:t>
                    </m:r>
                    <m:r>
                      <a:rPr lang="en-US" sz="2000" i="1">
                        <a:solidFill>
                          <a:srgbClr val="FFFFFF"/>
                        </a:solidFill>
                        <a:latin typeface="Cambria Math" panose="02040503050406030204" pitchFamily="18" charset="0"/>
                        <a:ea typeface="Cambria Math" panose="02040503050406030204" pitchFamily="18" charset="0"/>
                      </a:rPr>
                      <m:t> </m:t>
                    </m:r>
                    <m:r>
                      <a:rPr lang="en-US" sz="2000" i="1">
                        <a:solidFill>
                          <a:srgbClr val="FFFFFF"/>
                        </a:solidFill>
                        <a:latin typeface="Cambria Math" panose="02040503050406030204" pitchFamily="18" charset="0"/>
                        <a:ea typeface="Cambria Math" panose="02040503050406030204" pitchFamily="18" charset="0"/>
                      </a:rPr>
                      <m:t>𝑝</m:t>
                    </m:r>
                    <m:r>
                      <a:rPr lang="en-US" sz="2000" b="0" i="1" smtClean="0">
                        <a:solidFill>
                          <a:srgbClr val="FFFFFF"/>
                        </a:solidFill>
                        <a:latin typeface="Cambria Math" panose="02040503050406030204" pitchFamily="18" charset="0"/>
                        <a:ea typeface="Cambria Math" panose="02040503050406030204" pitchFamily="18" charset="0"/>
                      </a:rPr>
                      <m:t>)</m:t>
                    </m:r>
                    <m:r>
                      <a:rPr lang="en-US" sz="2000" b="0" i="0" smtClean="0">
                        <a:solidFill>
                          <a:srgbClr val="FFFFFF"/>
                        </a:solidFill>
                        <a:latin typeface="Cambria Math" panose="02040503050406030204" pitchFamily="18" charset="0"/>
                        <a:ea typeface="Cambria Math" panose="02040503050406030204" pitchFamily="18" charset="0"/>
                      </a:rPr>
                      <m:t>:</m:t>
                    </m:r>
                  </m:oMath>
                </a14:m>
                <a:endParaRPr lang="en-US" sz="2000" dirty="0">
                  <a:solidFill>
                    <a:srgbClr val="FFFFFF"/>
                  </a:solidFill>
                </a:endParaRPr>
              </a:p>
              <a:p>
                <a:pPr marL="457200" lvl="1" indent="0">
                  <a:buNone/>
                </a:pPr>
                <a14:m>
                  <m:oMathPara xmlns:m="http://schemas.openxmlformats.org/officeDocument/2006/math">
                    <m:oMathParaPr>
                      <m:jc m:val="centerGroup"/>
                    </m:oMathParaPr>
                    <m:oMath xmlns:m="http://schemas.openxmlformats.org/officeDocument/2006/math">
                      <m:r>
                        <a:rPr lang="en-US" sz="2000" i="1">
                          <a:solidFill>
                            <a:srgbClr val="FFFFFF"/>
                          </a:solidFill>
                          <a:latin typeface="Cambria Math" panose="02040503050406030204" pitchFamily="18" charset="0"/>
                        </a:rPr>
                        <m:t>𝐾</m:t>
                      </m:r>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𝐵</m:t>
                          </m:r>
                        </m:e>
                        <m:sup>
                          <m:r>
                            <a:rPr lang="en-US" sz="2000" i="1">
                              <a:solidFill>
                                <a:srgbClr val="FFFFFF"/>
                              </a:solidFill>
                              <a:latin typeface="Cambria Math" panose="02040503050406030204" pitchFamily="18" charset="0"/>
                            </a:rPr>
                            <m:t>𝑎</m:t>
                          </m:r>
                        </m:sup>
                      </m:sSup>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𝑔</m:t>
                              </m:r>
                            </m:e>
                            <m:sup>
                              <m:r>
                                <a:rPr lang="en-US" sz="2000" i="1">
                                  <a:solidFill>
                                    <a:srgbClr val="FFFFFF"/>
                                  </a:solidFill>
                                  <a:latin typeface="Cambria Math" panose="02040503050406030204" pitchFamily="18" charset="0"/>
                                </a:rPr>
                                <m:t>𝑎</m:t>
                              </m:r>
                            </m:sup>
                          </m:sSup>
                          <m:r>
                            <a:rPr lang="en-US" sz="2000" i="1">
                              <a:solidFill>
                                <a:srgbClr val="FFFFFF"/>
                              </a:solidFill>
                              <a:latin typeface="Cambria Math" panose="02040503050406030204" pitchFamily="18" charset="0"/>
                            </a:rPr>
                            <m:t>)</m:t>
                          </m:r>
                        </m:e>
                        <m:sup>
                          <m:r>
                            <a:rPr lang="en-US" sz="2000" i="1">
                              <a:solidFill>
                                <a:srgbClr val="FFFFFF"/>
                              </a:solidFill>
                              <a:latin typeface="Cambria Math" panose="02040503050406030204" pitchFamily="18" charset="0"/>
                            </a:rPr>
                            <m:t>𝑏</m:t>
                          </m:r>
                        </m:sup>
                      </m:sSup>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𝑔</m:t>
                          </m:r>
                        </m:e>
                        <m:sup>
                          <m:r>
                            <a:rPr lang="en-US" sz="2000" i="1">
                              <a:solidFill>
                                <a:srgbClr val="FFFFFF"/>
                              </a:solidFill>
                              <a:latin typeface="Cambria Math" panose="02040503050406030204" pitchFamily="18" charset="0"/>
                            </a:rPr>
                            <m:t>𝑎𝑏</m:t>
                          </m:r>
                        </m:sup>
                      </m:sSup>
                      <m:r>
                        <m:rPr>
                          <m:nor/>
                        </m:rPr>
                        <a:rPr lang="en-US" sz="2000" b="0" i="0" smtClean="0">
                          <a:solidFill>
                            <a:srgbClr val="FFFFFF"/>
                          </a:solidFill>
                          <a:latin typeface="Cambria Math" panose="02040503050406030204" pitchFamily="18" charset="0"/>
                        </a:rPr>
                        <m:t> </m:t>
                      </m:r>
                      <m:r>
                        <m:rPr>
                          <m:nor/>
                        </m:rPr>
                        <a:rPr lang="en-US" sz="2000" b="0" i="0" smtClean="0">
                          <a:solidFill>
                            <a:srgbClr val="FFFFFF"/>
                          </a:solidFill>
                          <a:latin typeface="Cambria Math" panose="02040503050406030204" pitchFamily="18" charset="0"/>
                        </a:rPr>
                        <m:t>(</m:t>
                      </m:r>
                      <m:r>
                        <m:rPr>
                          <m:nor/>
                        </m:rPr>
                        <a:rPr lang="en-US" sz="2000">
                          <a:solidFill>
                            <a:srgbClr val="FFFFFF"/>
                          </a:solidFill>
                          <a:latin typeface="Cambria Math" panose="02040503050406030204" pitchFamily="18" charset="0"/>
                          <a:ea typeface="Cambria Math" panose="02040503050406030204" pitchFamily="18" charset="0"/>
                        </a:rPr>
                        <m:t>mod</m:t>
                      </m:r>
                      <m:r>
                        <a:rPr lang="en-US" sz="2000" i="1">
                          <a:solidFill>
                            <a:srgbClr val="FFFFFF"/>
                          </a:solidFill>
                          <a:latin typeface="Cambria Math" panose="02040503050406030204" pitchFamily="18" charset="0"/>
                          <a:ea typeface="Cambria Math" panose="02040503050406030204" pitchFamily="18" charset="0"/>
                        </a:rPr>
                        <m:t> </m:t>
                      </m:r>
                      <m:r>
                        <a:rPr lang="en-US" sz="2000" i="1">
                          <a:solidFill>
                            <a:srgbClr val="FFFFFF"/>
                          </a:solidFill>
                          <a:latin typeface="Cambria Math" panose="02040503050406030204" pitchFamily="18" charset="0"/>
                          <a:ea typeface="Cambria Math" panose="02040503050406030204" pitchFamily="18" charset="0"/>
                        </a:rPr>
                        <m:t>𝑝</m:t>
                      </m:r>
                      <m:r>
                        <a:rPr lang="en-US" sz="2000" b="0" i="1" smtClean="0">
                          <a:solidFill>
                            <a:srgbClr val="FFFFFF"/>
                          </a:solidFill>
                          <a:latin typeface="Cambria Math" panose="02040503050406030204" pitchFamily="18" charset="0"/>
                          <a:ea typeface="Cambria Math" panose="02040503050406030204" pitchFamily="18" charset="0"/>
                        </a:rPr>
                        <m:t>)</m:t>
                      </m:r>
                    </m:oMath>
                  </m:oMathPara>
                </a14:m>
                <a:endParaRPr lang="en-US" sz="2000" dirty="0">
                  <a:solidFill>
                    <a:srgbClr val="FFFFFF"/>
                  </a:solidFill>
                </a:endParaRPr>
              </a:p>
              <a:p>
                <a:pPr marL="514350" indent="-514350">
                  <a:buFont typeface="+mj-lt"/>
                  <a:buAutoNum type="arabicPeriod"/>
                </a:pPr>
                <a:r>
                  <a:rPr lang="en-US" sz="2000" dirty="0">
                    <a:solidFill>
                      <a:srgbClr val="FFFFFF"/>
                    </a:solidFill>
                  </a:rPr>
                  <a:t>Bob computes </a:t>
                </a:r>
                <a14:m>
                  <m:oMath xmlns:m="http://schemas.openxmlformats.org/officeDocument/2006/math">
                    <m:r>
                      <a:rPr lang="en-US" sz="2000" i="1">
                        <a:solidFill>
                          <a:srgbClr val="FFFFFF"/>
                        </a:solidFill>
                        <a:latin typeface="Cambria Math" panose="02040503050406030204" pitchFamily="18" charset="0"/>
                      </a:rPr>
                      <m:t>𝐾</m:t>
                    </m:r>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𝐴</m:t>
                        </m:r>
                      </m:e>
                      <m:sup>
                        <m:r>
                          <a:rPr lang="en-US" sz="2000" i="1">
                            <a:solidFill>
                              <a:srgbClr val="FFFFFF"/>
                            </a:solidFill>
                            <a:latin typeface="Cambria Math" panose="02040503050406030204" pitchFamily="18" charset="0"/>
                          </a:rPr>
                          <m:t>𝑏</m:t>
                        </m:r>
                      </m:sup>
                    </m:sSup>
                    <m:r>
                      <m:rPr>
                        <m:nor/>
                      </m:rPr>
                      <a:rPr lang="en-US" sz="2000" b="0" i="0" smtClean="0">
                        <a:solidFill>
                          <a:srgbClr val="FFFFFF"/>
                        </a:solidFill>
                        <a:latin typeface="Cambria Math" panose="02040503050406030204" pitchFamily="18" charset="0"/>
                      </a:rPr>
                      <m:t> (</m:t>
                    </m:r>
                    <m:r>
                      <m:rPr>
                        <m:nor/>
                      </m:rPr>
                      <a:rPr lang="en-US" sz="2000">
                        <a:solidFill>
                          <a:srgbClr val="FFFFFF"/>
                        </a:solidFill>
                        <a:latin typeface="Cambria Math" panose="02040503050406030204" pitchFamily="18" charset="0"/>
                        <a:ea typeface="Cambria Math" panose="02040503050406030204" pitchFamily="18" charset="0"/>
                      </a:rPr>
                      <m:t>mod</m:t>
                    </m:r>
                    <m:r>
                      <a:rPr lang="en-US" sz="2000" i="1">
                        <a:solidFill>
                          <a:srgbClr val="FFFFFF"/>
                        </a:solidFill>
                        <a:latin typeface="Cambria Math" panose="02040503050406030204" pitchFamily="18" charset="0"/>
                        <a:ea typeface="Cambria Math" panose="02040503050406030204" pitchFamily="18" charset="0"/>
                      </a:rPr>
                      <m:t> </m:t>
                    </m:r>
                    <m:r>
                      <a:rPr lang="en-US" sz="2000" i="1">
                        <a:solidFill>
                          <a:srgbClr val="FFFFFF"/>
                        </a:solidFill>
                        <a:latin typeface="Cambria Math" panose="02040503050406030204" pitchFamily="18" charset="0"/>
                        <a:ea typeface="Cambria Math" panose="02040503050406030204" pitchFamily="18" charset="0"/>
                      </a:rPr>
                      <m:t>𝑝</m:t>
                    </m:r>
                    <m:r>
                      <a:rPr lang="en-US" sz="2000" b="0" i="1" smtClean="0">
                        <a:solidFill>
                          <a:srgbClr val="FFFFFF"/>
                        </a:solidFill>
                        <a:latin typeface="Cambria Math" panose="02040503050406030204" pitchFamily="18" charset="0"/>
                        <a:ea typeface="Cambria Math" panose="02040503050406030204" pitchFamily="18" charset="0"/>
                      </a:rPr>
                      <m:t>)</m:t>
                    </m:r>
                    <m:r>
                      <a:rPr lang="en-US" sz="2000" b="0" i="0" smtClean="0">
                        <a:solidFill>
                          <a:srgbClr val="FFFFFF"/>
                        </a:solidFill>
                        <a:latin typeface="Cambria Math" panose="02040503050406030204" pitchFamily="18" charset="0"/>
                        <a:ea typeface="Cambria Math" panose="02040503050406030204" pitchFamily="18" charset="0"/>
                      </a:rPr>
                      <m:t>:</m:t>
                    </m:r>
                  </m:oMath>
                </a14:m>
                <a:endParaRPr lang="en-US" sz="2000" dirty="0">
                  <a:solidFill>
                    <a:srgbClr val="FFFFFF"/>
                  </a:solidFill>
                </a:endParaRPr>
              </a:p>
              <a:p>
                <a:pPr marL="457200" lvl="1" indent="0">
                  <a:buNone/>
                </a:pPr>
                <a14:m>
                  <m:oMathPara xmlns:m="http://schemas.openxmlformats.org/officeDocument/2006/math">
                    <m:oMathParaPr>
                      <m:jc m:val="centerGroup"/>
                    </m:oMathParaPr>
                    <m:oMath xmlns:m="http://schemas.openxmlformats.org/officeDocument/2006/math">
                      <m:r>
                        <a:rPr lang="en-US" sz="2000" i="1">
                          <a:solidFill>
                            <a:srgbClr val="FFFFFF"/>
                          </a:solidFill>
                          <a:latin typeface="Cambria Math" panose="02040503050406030204" pitchFamily="18" charset="0"/>
                        </a:rPr>
                        <m:t>𝐾</m:t>
                      </m:r>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𝐴</m:t>
                          </m:r>
                        </m:e>
                        <m:sup>
                          <m:r>
                            <a:rPr lang="en-US" sz="2000" b="0" i="1">
                              <a:solidFill>
                                <a:srgbClr val="FFFFFF"/>
                              </a:solidFill>
                              <a:latin typeface="Cambria Math" panose="02040503050406030204" pitchFamily="18" charset="0"/>
                            </a:rPr>
                            <m:t>𝑏</m:t>
                          </m:r>
                        </m:sup>
                      </m:sSup>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𝑔</m:t>
                              </m:r>
                            </m:e>
                            <m:sup>
                              <m:r>
                                <a:rPr lang="en-US" sz="2000" b="0" i="1">
                                  <a:solidFill>
                                    <a:srgbClr val="FFFFFF"/>
                                  </a:solidFill>
                                  <a:latin typeface="Cambria Math" panose="02040503050406030204" pitchFamily="18" charset="0"/>
                                </a:rPr>
                                <m:t>𝑏</m:t>
                              </m:r>
                            </m:sup>
                          </m:sSup>
                          <m:r>
                            <a:rPr lang="en-US" sz="2000" i="1">
                              <a:solidFill>
                                <a:srgbClr val="FFFFFF"/>
                              </a:solidFill>
                              <a:latin typeface="Cambria Math" panose="02040503050406030204" pitchFamily="18" charset="0"/>
                            </a:rPr>
                            <m:t>)</m:t>
                          </m:r>
                        </m:e>
                        <m:sup>
                          <m:r>
                            <a:rPr lang="en-US" sz="2000" b="0" i="1">
                              <a:solidFill>
                                <a:srgbClr val="FFFFFF"/>
                              </a:solidFill>
                              <a:latin typeface="Cambria Math" panose="02040503050406030204" pitchFamily="18" charset="0"/>
                            </a:rPr>
                            <m:t>𝑎</m:t>
                          </m:r>
                        </m:sup>
                      </m:sSup>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𝑔</m:t>
                          </m:r>
                        </m:e>
                        <m:sup>
                          <m:r>
                            <a:rPr lang="en-US" sz="2000" b="0" i="1">
                              <a:solidFill>
                                <a:srgbClr val="FFFFFF"/>
                              </a:solidFill>
                              <a:latin typeface="Cambria Math" panose="02040503050406030204" pitchFamily="18" charset="0"/>
                            </a:rPr>
                            <m:t>𝑏𝑎</m:t>
                          </m:r>
                        </m:sup>
                      </m:sSup>
                      <m:r>
                        <m:rPr>
                          <m:nor/>
                        </m:rPr>
                        <a:rPr lang="en-US" sz="2000" b="0" i="0" smtClean="0">
                          <a:solidFill>
                            <a:srgbClr val="FFFFFF"/>
                          </a:solidFill>
                          <a:latin typeface="Cambria Math" panose="02040503050406030204" pitchFamily="18" charset="0"/>
                        </a:rPr>
                        <m:t> </m:t>
                      </m:r>
                      <m:r>
                        <m:rPr>
                          <m:nor/>
                        </m:rPr>
                        <a:rPr lang="en-US" sz="2000" b="0" i="0" smtClean="0">
                          <a:solidFill>
                            <a:srgbClr val="FFFFFF"/>
                          </a:solidFill>
                          <a:latin typeface="Cambria Math" panose="02040503050406030204" pitchFamily="18" charset="0"/>
                        </a:rPr>
                        <m:t>(</m:t>
                      </m:r>
                      <m:r>
                        <m:rPr>
                          <m:nor/>
                        </m:rPr>
                        <a:rPr lang="en-US" sz="2000">
                          <a:solidFill>
                            <a:srgbClr val="FFFFFF"/>
                          </a:solidFill>
                          <a:latin typeface="Cambria Math" panose="02040503050406030204" pitchFamily="18" charset="0"/>
                          <a:ea typeface="Cambria Math" panose="02040503050406030204" pitchFamily="18" charset="0"/>
                        </a:rPr>
                        <m:t>mod</m:t>
                      </m:r>
                      <m:r>
                        <a:rPr lang="en-US" sz="2000" i="1">
                          <a:solidFill>
                            <a:srgbClr val="FFFFFF"/>
                          </a:solidFill>
                          <a:latin typeface="Cambria Math" panose="02040503050406030204" pitchFamily="18" charset="0"/>
                          <a:ea typeface="Cambria Math" panose="02040503050406030204" pitchFamily="18" charset="0"/>
                        </a:rPr>
                        <m:t> </m:t>
                      </m:r>
                      <m:r>
                        <a:rPr lang="en-US" sz="2000" i="1">
                          <a:solidFill>
                            <a:srgbClr val="FFFFFF"/>
                          </a:solidFill>
                          <a:latin typeface="Cambria Math" panose="02040503050406030204" pitchFamily="18" charset="0"/>
                          <a:ea typeface="Cambria Math" panose="02040503050406030204" pitchFamily="18" charset="0"/>
                        </a:rPr>
                        <m:t>𝑝</m:t>
                      </m:r>
                      <m:r>
                        <a:rPr lang="en-US" sz="2000" b="0" i="1" smtClean="0">
                          <a:solidFill>
                            <a:srgbClr val="FFFFFF"/>
                          </a:solidFill>
                          <a:latin typeface="Cambria Math" panose="02040503050406030204" pitchFamily="18" charset="0"/>
                          <a:ea typeface="Cambria Math" panose="02040503050406030204" pitchFamily="18" charset="0"/>
                        </a:rPr>
                        <m:t>)</m:t>
                      </m:r>
                    </m:oMath>
                  </m:oMathPara>
                </a14:m>
                <a:endParaRPr lang="en-US" sz="2000" dirty="0">
                  <a:solidFill>
                    <a:srgbClr val="FFFFFF"/>
                  </a:solidFill>
                </a:endParaRPr>
              </a:p>
              <a:p>
                <a:pPr marL="514350" indent="-514350">
                  <a:buFont typeface="+mj-lt"/>
                  <a:buAutoNum type="arabicPeriod"/>
                </a:pPr>
                <a:r>
                  <a:rPr lang="en-US" sz="2000" dirty="0">
                    <a:solidFill>
                      <a:srgbClr val="FFFFFF"/>
                    </a:solidFill>
                  </a:rPr>
                  <a:t>Alice and Bob have now created the shared key </a:t>
                </a:r>
                <a:r>
                  <a:rPr lang="en-US" sz="2000" dirty="0">
                    <a:solidFill>
                      <a:srgbClr val="FFFFFF"/>
                    </a:solidFill>
                    <a:latin typeface="Cambria Math" panose="02040503050406030204" pitchFamily="18" charset="0"/>
                    <a:ea typeface="Cambria Math" panose="02040503050406030204" pitchFamily="18" charset="0"/>
                  </a:rPr>
                  <a:t>K</a:t>
                </a:r>
                <a:r>
                  <a:rPr lang="en-US" sz="2000" dirty="0">
                    <a:solidFill>
                      <a:srgbClr val="FFFFFF"/>
                    </a:solidFill>
                  </a:rPr>
                  <a:t>.</a:t>
                </a:r>
              </a:p>
              <a:p>
                <a:pPr marL="457200" lvl="1" indent="0">
                  <a:buNone/>
                </a:pPr>
                <a14:m>
                  <m:oMathPara xmlns:m="http://schemas.openxmlformats.org/officeDocument/2006/math">
                    <m:oMathParaPr>
                      <m:jc m:val="centerGroup"/>
                    </m:oMathParaPr>
                    <m:oMath xmlns:m="http://schemas.openxmlformats.org/officeDocument/2006/math">
                      <m:r>
                        <a:rPr lang="en-US" sz="2000" b="0" i="1">
                          <a:solidFill>
                            <a:srgbClr val="FFFFFF"/>
                          </a:solidFill>
                          <a:latin typeface="Cambria Math" panose="02040503050406030204" pitchFamily="18" charset="0"/>
                        </a:rPr>
                        <m:t>𝐾</m:t>
                      </m:r>
                      <m:r>
                        <a:rPr lang="en-US" sz="2000" b="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𝑔</m:t>
                          </m:r>
                        </m:e>
                        <m:sup>
                          <m:r>
                            <a:rPr lang="en-US" sz="2000" b="0" i="1">
                              <a:solidFill>
                                <a:srgbClr val="FFFFFF"/>
                              </a:solidFill>
                              <a:latin typeface="Cambria Math" panose="02040503050406030204" pitchFamily="18" charset="0"/>
                            </a:rPr>
                            <m:t>𝑎𝑏</m:t>
                          </m:r>
                        </m:sup>
                      </m:sSup>
                      <m:r>
                        <a:rPr lang="en-US" sz="2000" b="0" i="1">
                          <a:solidFill>
                            <a:srgbClr val="FFFFFF"/>
                          </a:solidFill>
                          <a:latin typeface="Cambria Math" panose="02040503050406030204" pitchFamily="18" charset="0"/>
                        </a:rPr>
                        <m:t>=</m:t>
                      </m:r>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𝑔</m:t>
                          </m:r>
                        </m:e>
                        <m:sup>
                          <m:r>
                            <a:rPr lang="en-US" sz="2000" b="0" i="1">
                              <a:solidFill>
                                <a:srgbClr val="FFFFFF"/>
                              </a:solidFill>
                              <a:latin typeface="Cambria Math" panose="02040503050406030204" pitchFamily="18" charset="0"/>
                            </a:rPr>
                            <m:t>𝑏𝑎</m:t>
                          </m:r>
                        </m:sup>
                      </m:sSup>
                      <m:r>
                        <m:rPr>
                          <m:nor/>
                        </m:rPr>
                        <a:rPr lang="en-US" sz="2000" b="0" i="0" smtClean="0">
                          <a:solidFill>
                            <a:srgbClr val="FFFFFF"/>
                          </a:solidFill>
                          <a:latin typeface="Cambria Math" panose="02040503050406030204" pitchFamily="18" charset="0"/>
                        </a:rPr>
                        <m:t> </m:t>
                      </m:r>
                      <m:r>
                        <m:rPr>
                          <m:nor/>
                        </m:rPr>
                        <a:rPr lang="en-US" sz="2000" b="0" i="0" smtClean="0">
                          <a:solidFill>
                            <a:srgbClr val="FFFFFF"/>
                          </a:solidFill>
                          <a:latin typeface="Cambria Math" panose="02040503050406030204" pitchFamily="18" charset="0"/>
                        </a:rPr>
                        <m:t>(</m:t>
                      </m:r>
                      <m:r>
                        <m:rPr>
                          <m:nor/>
                        </m:rPr>
                        <a:rPr lang="en-US" sz="2000">
                          <a:solidFill>
                            <a:srgbClr val="FFFFFF"/>
                          </a:solidFill>
                          <a:latin typeface="Cambria Math" panose="02040503050406030204" pitchFamily="18" charset="0"/>
                          <a:ea typeface="Cambria Math" panose="02040503050406030204" pitchFamily="18" charset="0"/>
                        </a:rPr>
                        <m:t>mod</m:t>
                      </m:r>
                      <m:r>
                        <a:rPr lang="en-US" sz="2000" i="1">
                          <a:solidFill>
                            <a:srgbClr val="FFFFFF"/>
                          </a:solidFill>
                          <a:latin typeface="Cambria Math" panose="02040503050406030204" pitchFamily="18" charset="0"/>
                          <a:ea typeface="Cambria Math" panose="02040503050406030204" pitchFamily="18" charset="0"/>
                        </a:rPr>
                        <m:t> </m:t>
                      </m:r>
                      <m:r>
                        <a:rPr lang="en-US" sz="2000" i="1">
                          <a:solidFill>
                            <a:srgbClr val="FFFFFF"/>
                          </a:solidFill>
                          <a:latin typeface="Cambria Math" panose="02040503050406030204" pitchFamily="18" charset="0"/>
                          <a:ea typeface="Cambria Math" panose="02040503050406030204" pitchFamily="18" charset="0"/>
                        </a:rPr>
                        <m:t>𝑝</m:t>
                      </m:r>
                      <m:r>
                        <a:rPr lang="en-US" sz="2000" b="0" i="1" smtClean="0">
                          <a:solidFill>
                            <a:srgbClr val="FFFFFF"/>
                          </a:solidFill>
                          <a:latin typeface="Cambria Math" panose="02040503050406030204" pitchFamily="18" charset="0"/>
                          <a:ea typeface="Cambria Math" panose="02040503050406030204" pitchFamily="18" charset="0"/>
                        </a:rPr>
                        <m:t>)</m:t>
                      </m:r>
                    </m:oMath>
                  </m:oMathPara>
                </a14:m>
                <a:endParaRPr lang="en-US" sz="2000" dirty="0">
                  <a:solidFill>
                    <a:srgbClr val="FFFFFF"/>
                  </a:solidFill>
                </a:endParaRPr>
              </a:p>
              <a:p>
                <a:pPr marL="0" indent="0">
                  <a:buNone/>
                </a:pPr>
                <a:endParaRPr lang="en-US" sz="2000" b="0" dirty="0">
                  <a:solidFill>
                    <a:srgbClr val="FFFFFF"/>
                  </a:solidFill>
                </a:endParaRPr>
              </a:p>
              <a:p>
                <a:pPr marL="0" indent="0">
                  <a:buNone/>
                </a:pPr>
                <a:endParaRPr lang="en-US" sz="2000" dirty="0">
                  <a:solidFill>
                    <a:srgbClr val="FFFFFF"/>
                  </a:solidFill>
                </a:endParaRPr>
              </a:p>
            </p:txBody>
          </p:sp>
        </mc:Choice>
        <mc:Fallback>
          <p:sp>
            <p:nvSpPr>
              <p:cNvPr id="3" name="Content Placeholder 2">
                <a:extLst>
                  <a:ext uri="{FF2B5EF4-FFF2-40B4-BE49-F238E27FC236}">
                    <a16:creationId xmlns:a16="http://schemas.microsoft.com/office/drawing/2014/main" id="{BC5244FA-0A2E-934B-BB5E-2430169305B0}"/>
                  </a:ext>
                </a:extLst>
              </p:cNvPr>
              <p:cNvSpPr>
                <a:spLocks noGrp="1" noRot="1" noChangeAspect="1" noMove="1" noResize="1" noEditPoints="1" noAdjustHandles="1" noChangeArrowheads="1" noChangeShapeType="1" noTextEdit="1"/>
              </p:cNvSpPr>
              <p:nvPr>
                <p:ph idx="1"/>
              </p:nvPr>
            </p:nvSpPr>
            <p:spPr>
              <a:xfrm>
                <a:off x="838201" y="2022601"/>
                <a:ext cx="10515598" cy="4154361"/>
              </a:xfrm>
              <a:blipFill>
                <a:blip r:embed="rId2"/>
                <a:stretch>
                  <a:fillRect l="-725" t="-182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3879D94-49A0-0846-B79B-75796C1CFFFA}"/>
              </a:ext>
            </a:extLst>
          </p:cNvPr>
          <p:cNvSpPr>
            <a:spLocks noGrp="1"/>
          </p:cNvSpPr>
          <p:nvPr>
            <p:ph type="dt" sz="half" idx="10"/>
          </p:nvPr>
        </p:nvSpPr>
        <p:spPr>
          <a:xfrm>
            <a:off x="838200" y="6356350"/>
            <a:ext cx="2743200" cy="365125"/>
          </a:xfrm>
        </p:spPr>
        <p:txBody>
          <a:bodyPr>
            <a:normAutofit/>
          </a:bodyPr>
          <a:lstStyle/>
          <a:p>
            <a:pPr>
              <a:spcAft>
                <a:spcPts val="600"/>
              </a:spcAft>
            </a:pPr>
            <a:fld id="{92609B78-9E40-F746-827B-B13DAE730838}" type="datetime1">
              <a:rPr lang="en-US">
                <a:solidFill>
                  <a:srgbClr val="FFFFFF">
                    <a:alpha val="80000"/>
                  </a:srgbClr>
                </a:solidFill>
              </a:rPr>
              <a:pPr>
                <a:spcAft>
                  <a:spcPts val="600"/>
                </a:spcAft>
              </a:pPr>
              <a:t>5/28/21</a:t>
            </a:fld>
            <a:endParaRPr lang="en-US">
              <a:solidFill>
                <a:srgbClr val="FFFFFF">
                  <a:alpha val="80000"/>
                </a:srgbClr>
              </a:solidFill>
            </a:endParaRPr>
          </a:p>
        </p:txBody>
      </p:sp>
      <p:sp>
        <p:nvSpPr>
          <p:cNvPr id="5" name="Footer Placeholder 4">
            <a:extLst>
              <a:ext uri="{FF2B5EF4-FFF2-40B4-BE49-F238E27FC236}">
                <a16:creationId xmlns:a16="http://schemas.microsoft.com/office/drawing/2014/main" id="{E4EB6096-1F7C-9F42-B853-2D6E01C16C1C}"/>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dirty="0">
                <a:solidFill>
                  <a:srgbClr val="FFFFFF">
                    <a:alpha val="80000"/>
                  </a:srgbClr>
                </a:solidFill>
              </a:rPr>
              <a:t>© 2021 Darrell Long</a:t>
            </a:r>
          </a:p>
        </p:txBody>
      </p:sp>
      <p:sp>
        <p:nvSpPr>
          <p:cNvPr id="6" name="Slide Number Placeholder 5">
            <a:extLst>
              <a:ext uri="{FF2B5EF4-FFF2-40B4-BE49-F238E27FC236}">
                <a16:creationId xmlns:a16="http://schemas.microsoft.com/office/drawing/2014/main" id="{16524D45-1B4E-A946-A8CB-10D4000297E3}"/>
              </a:ext>
            </a:extLst>
          </p:cNvPr>
          <p:cNvSpPr>
            <a:spLocks noGrp="1"/>
          </p:cNvSpPr>
          <p:nvPr>
            <p:ph type="sldNum" sz="quarter" idx="12"/>
          </p:nvPr>
        </p:nvSpPr>
        <p:spPr>
          <a:xfrm>
            <a:off x="8610600" y="6356350"/>
            <a:ext cx="2743200" cy="365125"/>
          </a:xfrm>
          <a:prstGeom prst="ellipse">
            <a:avLst/>
          </a:prstGeom>
        </p:spPr>
        <p:txBody>
          <a:bodyPr anchor="ctr">
            <a:normAutofit/>
          </a:bodyPr>
          <a:lstStyle/>
          <a:p>
            <a:pPr>
              <a:lnSpc>
                <a:spcPct val="90000"/>
              </a:lnSpc>
              <a:spcAft>
                <a:spcPts val="600"/>
              </a:spcAft>
            </a:pPr>
            <a:fld id="{6447A55C-D137-174D-A1D2-1FB8578497C7}" type="slidenum">
              <a:rPr lang="en-US">
                <a:solidFill>
                  <a:srgbClr val="FFFFFF">
                    <a:alpha val="80000"/>
                  </a:srgbClr>
                </a:solidFill>
              </a:rPr>
              <a:pPr>
                <a:lnSpc>
                  <a:spcPct val="90000"/>
                </a:lnSpc>
                <a:spcAft>
                  <a:spcPts val="600"/>
                </a:spcAft>
              </a:pPr>
              <a:t>26</a:t>
            </a:fld>
            <a:endParaRPr lang="en-US">
              <a:solidFill>
                <a:srgbClr val="FFFFFF">
                  <a:alpha val="80000"/>
                </a:srgbClr>
              </a:solidFill>
            </a:endParaRPr>
          </a:p>
        </p:txBody>
      </p:sp>
    </p:spTree>
    <p:extLst>
      <p:ext uri="{BB962C8B-B14F-4D97-AF65-F5344CB8AC3E}">
        <p14:creationId xmlns:p14="http://schemas.microsoft.com/office/powerpoint/2010/main" val="203720078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FC05-4BDC-4340-AFF0-DBEF354BA5FE}"/>
              </a:ext>
            </a:extLst>
          </p:cNvPr>
          <p:cNvSpPr>
            <a:spLocks noGrp="1"/>
          </p:cNvSpPr>
          <p:nvPr>
            <p:ph type="title"/>
          </p:nvPr>
        </p:nvSpPr>
        <p:spPr>
          <a:xfrm>
            <a:off x="965199" y="851517"/>
            <a:ext cx="6238014" cy="1461778"/>
          </a:xfrm>
        </p:spPr>
        <p:txBody>
          <a:bodyPr>
            <a:normAutofit/>
          </a:bodyPr>
          <a:lstStyle/>
          <a:p>
            <a:r>
              <a:rPr lang="en-US" sz="4000" dirty="0"/>
              <a:t>Diffie-Hellman Key Exchange</a:t>
            </a:r>
          </a:p>
        </p:txBody>
      </p:sp>
      <p:sp>
        <p:nvSpPr>
          <p:cNvPr id="5" name="Footer Placeholder 4">
            <a:extLst>
              <a:ext uri="{FF2B5EF4-FFF2-40B4-BE49-F238E27FC236}">
                <a16:creationId xmlns:a16="http://schemas.microsoft.com/office/drawing/2014/main" id="{EBD76058-70FC-7943-B01A-83FED716F791}"/>
              </a:ext>
            </a:extLst>
          </p:cNvPr>
          <p:cNvSpPr>
            <a:spLocks noGrp="1"/>
          </p:cNvSpPr>
          <p:nvPr>
            <p:ph type="ftr" sz="quarter" idx="11"/>
          </p:nvPr>
        </p:nvSpPr>
        <p:spPr>
          <a:xfrm>
            <a:off x="7872984" y="384048"/>
            <a:ext cx="3877056" cy="365125"/>
          </a:xfrm>
        </p:spPr>
        <p:txBody>
          <a:bodyPr>
            <a:normAutofit/>
          </a:bodyPr>
          <a:lstStyle/>
          <a:p>
            <a:pPr algn="r">
              <a:spcAft>
                <a:spcPts val="600"/>
              </a:spcAft>
            </a:pPr>
            <a:r>
              <a:rPr lang="en-US" sz="1100">
                <a:solidFill>
                  <a:schemeClr val="tx1">
                    <a:alpha val="80000"/>
                  </a:schemeClr>
                </a:solidFill>
              </a:rPr>
              <a:t>© 2021 Darrell Long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D875F3-3B97-8646-92B2-0897A574734E}"/>
                  </a:ext>
                </a:extLst>
              </p:cNvPr>
              <p:cNvSpPr>
                <a:spLocks noGrp="1"/>
              </p:cNvSpPr>
              <p:nvPr>
                <p:ph idx="1"/>
              </p:nvPr>
            </p:nvSpPr>
            <p:spPr>
              <a:xfrm>
                <a:off x="965200" y="2470248"/>
                <a:ext cx="4048344" cy="3536236"/>
              </a:xfrm>
            </p:spPr>
            <p:txBody>
              <a:bodyPr>
                <a:normAutofit/>
              </a:bodyPr>
              <a:lstStyle/>
              <a:p>
                <a:r>
                  <a:rPr lang="en-US" sz="2400" dirty="0"/>
                  <a:t>Alice and Bob have both their secrets, </a:t>
                </a:r>
                <a14:m>
                  <m:oMath xmlns:m="http://schemas.openxmlformats.org/officeDocument/2006/math">
                    <m:r>
                      <a:rPr lang="en-US" sz="2400" b="0" i="1">
                        <a:latin typeface="Cambria Math" panose="02040503050406030204" pitchFamily="18" charset="0"/>
                      </a:rPr>
                      <m:t>𝑎</m:t>
                    </m:r>
                  </m:oMath>
                </a14:m>
                <a:r>
                  <a:rPr lang="en-US" sz="2400" dirty="0"/>
                  <a:t> and </a:t>
                </a:r>
                <a14:m>
                  <m:oMath xmlns:m="http://schemas.openxmlformats.org/officeDocument/2006/math">
                    <m:r>
                      <a:rPr lang="en-US" sz="2400" b="0" i="1">
                        <a:latin typeface="Cambria Math" panose="02040503050406030204" pitchFamily="18" charset="0"/>
                      </a:rPr>
                      <m:t>𝑏</m:t>
                    </m:r>
                  </m:oMath>
                </a14:m>
                <a:r>
                  <a:rPr lang="en-US" sz="2400" dirty="0"/>
                  <a:t>.</a:t>
                </a:r>
              </a:p>
              <a:p>
                <a:r>
                  <a:rPr lang="en-US" sz="2400" dirty="0"/>
                  <a:t>Prime </a:t>
                </a:r>
                <a14:m>
                  <m:oMath xmlns:m="http://schemas.openxmlformats.org/officeDocument/2006/math">
                    <m:r>
                      <a:rPr lang="en-US" sz="2400" b="0" i="1">
                        <a:latin typeface="Cambria Math" panose="02040503050406030204" pitchFamily="18" charset="0"/>
                      </a:rPr>
                      <m:t>𝑝</m:t>
                    </m:r>
                  </m:oMath>
                </a14:m>
                <a:r>
                  <a:rPr lang="en-US" sz="2400" dirty="0"/>
                  <a:t> and generator </a:t>
                </a:r>
                <a14:m>
                  <m:oMath xmlns:m="http://schemas.openxmlformats.org/officeDocument/2006/math">
                    <m:r>
                      <a:rPr lang="en-US" sz="2400" b="0" i="1">
                        <a:latin typeface="Cambria Math" panose="02040503050406030204" pitchFamily="18" charset="0"/>
                      </a:rPr>
                      <m:t>𝑔</m:t>
                    </m:r>
                  </m:oMath>
                </a14:m>
                <a:r>
                  <a:rPr lang="en-US" sz="2400" dirty="0"/>
                  <a:t> are publicly agreed upon.</a:t>
                </a:r>
              </a:p>
            </p:txBody>
          </p:sp>
        </mc:Choice>
        <mc:Fallback xmlns="">
          <p:sp>
            <p:nvSpPr>
              <p:cNvPr id="3" name="Content Placeholder 2">
                <a:extLst>
                  <a:ext uri="{FF2B5EF4-FFF2-40B4-BE49-F238E27FC236}">
                    <a16:creationId xmlns:a16="http://schemas.microsoft.com/office/drawing/2014/main" id="{0DD875F3-3B97-8646-92B2-0897A574734E}"/>
                  </a:ext>
                </a:extLst>
              </p:cNvPr>
              <p:cNvSpPr>
                <a:spLocks noGrp="1" noRot="1" noChangeAspect="1" noMove="1" noResize="1" noEditPoints="1" noAdjustHandles="1" noChangeArrowheads="1" noChangeShapeType="1" noTextEdit="1"/>
              </p:cNvSpPr>
              <p:nvPr>
                <p:ph idx="1"/>
              </p:nvPr>
            </p:nvSpPr>
            <p:spPr>
              <a:xfrm>
                <a:off x="965200" y="2470248"/>
                <a:ext cx="4048344" cy="3536236"/>
              </a:xfrm>
              <a:blipFill>
                <a:blip r:embed="rId2"/>
                <a:stretch>
                  <a:fillRect l="-1875" t="-2151" r="-125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90A2399-E544-024F-AC94-7D1F7296FCD1}"/>
              </a:ext>
            </a:extLst>
          </p:cNvPr>
          <p:cNvSpPr>
            <a:spLocks noGrp="1"/>
          </p:cNvSpPr>
          <p:nvPr>
            <p:ph type="dt" sz="half" idx="10"/>
          </p:nvPr>
        </p:nvSpPr>
        <p:spPr>
          <a:xfrm>
            <a:off x="10522424" y="5522976"/>
            <a:ext cx="1236760" cy="365125"/>
          </a:xfrm>
        </p:spPr>
        <p:txBody>
          <a:bodyPr>
            <a:normAutofit/>
          </a:bodyPr>
          <a:lstStyle/>
          <a:p>
            <a:pPr algn="r">
              <a:spcAft>
                <a:spcPts val="600"/>
              </a:spcAft>
            </a:pPr>
            <a:fld id="{92609B78-9E40-F746-827B-B13DAE730838}" type="datetime1">
              <a:rPr lang="en-US" sz="1100">
                <a:solidFill>
                  <a:schemeClr val="tx1">
                    <a:alpha val="80000"/>
                  </a:schemeClr>
                </a:solidFill>
              </a:rPr>
              <a:pPr algn="r">
                <a:spcAft>
                  <a:spcPts val="600"/>
                </a:spcAft>
              </a:pPr>
              <a:t>5/28/21</a:t>
            </a:fld>
            <a:endParaRPr lang="en-US" sz="1100">
              <a:solidFill>
                <a:schemeClr val="tx1">
                  <a:alpha val="80000"/>
                </a:schemeClr>
              </a:solidFill>
            </a:endParaRPr>
          </a:p>
        </p:txBody>
      </p:sp>
      <p:sp>
        <p:nvSpPr>
          <p:cNvPr id="6" name="Slide Number Placeholder 5">
            <a:extLst>
              <a:ext uri="{FF2B5EF4-FFF2-40B4-BE49-F238E27FC236}">
                <a16:creationId xmlns:a16="http://schemas.microsoft.com/office/drawing/2014/main" id="{09AF68C4-96D5-C34A-9BCA-2A7A64CEFB27}"/>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6447A55C-D137-174D-A1D2-1FB8578497C7}" type="slidenum">
              <a:rPr lang="en-US">
                <a:solidFill>
                  <a:schemeClr val="bg1"/>
                </a:solidFill>
              </a:rPr>
              <a:pPr algn="ctr">
                <a:spcAft>
                  <a:spcPts val="600"/>
                </a:spcAft>
              </a:pPr>
              <a:t>27</a:t>
            </a:fld>
            <a:endParaRPr lang="en-US">
              <a:solidFill>
                <a:schemeClr val="bg1"/>
              </a:solidFill>
            </a:endParaRPr>
          </a:p>
        </p:txBody>
      </p:sp>
      <p:grpSp>
        <p:nvGrpSpPr>
          <p:cNvPr id="44" name="Group 43">
            <a:extLst>
              <a:ext uri="{FF2B5EF4-FFF2-40B4-BE49-F238E27FC236}">
                <a16:creationId xmlns:a16="http://schemas.microsoft.com/office/drawing/2014/main" id="{0FD0CE59-74B2-FF43-9443-9A4E7818FA9C}"/>
              </a:ext>
            </a:extLst>
          </p:cNvPr>
          <p:cNvGrpSpPr/>
          <p:nvPr/>
        </p:nvGrpSpPr>
        <p:grpSpPr>
          <a:xfrm>
            <a:off x="6157012" y="2206646"/>
            <a:ext cx="4907176" cy="2444707"/>
            <a:chOff x="6157012" y="1690688"/>
            <a:chExt cx="4907176" cy="2444707"/>
          </a:xfrm>
        </p:grpSpPr>
        <p:grpSp>
          <p:nvGrpSpPr>
            <p:cNvPr id="45" name="Group 44">
              <a:extLst>
                <a:ext uri="{FF2B5EF4-FFF2-40B4-BE49-F238E27FC236}">
                  <a16:creationId xmlns:a16="http://schemas.microsoft.com/office/drawing/2014/main" id="{B38D52EE-B6FC-344F-9BA0-512497D8ED9E}"/>
                </a:ext>
              </a:extLst>
            </p:cNvPr>
            <p:cNvGrpSpPr/>
            <p:nvPr/>
          </p:nvGrpSpPr>
          <p:grpSpPr>
            <a:xfrm>
              <a:off x="6157012" y="1690688"/>
              <a:ext cx="4907176" cy="2444707"/>
              <a:chOff x="5846807" y="1690688"/>
              <a:chExt cx="4907176" cy="2444707"/>
            </a:xfrm>
          </p:grpSpPr>
          <p:sp>
            <p:nvSpPr>
              <p:cNvPr id="49" name="TextBox 48">
                <a:extLst>
                  <a:ext uri="{FF2B5EF4-FFF2-40B4-BE49-F238E27FC236}">
                    <a16:creationId xmlns:a16="http://schemas.microsoft.com/office/drawing/2014/main" id="{D71BC8C2-EE9E-5D4F-A48F-C64573C002F6}"/>
                  </a:ext>
                </a:extLst>
              </p:cNvPr>
              <p:cNvSpPr txBox="1"/>
              <p:nvPr/>
            </p:nvSpPr>
            <p:spPr>
              <a:xfrm>
                <a:off x="5906529" y="1952367"/>
                <a:ext cx="1161535" cy="369332"/>
              </a:xfrm>
              <a:prstGeom prst="rect">
                <a:avLst/>
              </a:prstGeom>
              <a:noFill/>
            </p:spPr>
            <p:txBody>
              <a:bodyPr wrap="square" rtlCol="0">
                <a:spAutoFit/>
              </a:bodyPr>
              <a:lstStyle/>
              <a:p>
                <a:pPr algn="ctr"/>
                <a:r>
                  <a:rPr lang="en-US" dirty="0"/>
                  <a:t>Alice</a:t>
                </a:r>
              </a:p>
            </p:txBody>
          </p:sp>
          <p:sp>
            <p:nvSpPr>
              <p:cNvPr id="50" name="TextBox 49">
                <a:extLst>
                  <a:ext uri="{FF2B5EF4-FFF2-40B4-BE49-F238E27FC236}">
                    <a16:creationId xmlns:a16="http://schemas.microsoft.com/office/drawing/2014/main" id="{B5A8792F-5AB8-9842-9934-4AE721A388F0}"/>
                  </a:ext>
                </a:extLst>
              </p:cNvPr>
              <p:cNvSpPr txBox="1"/>
              <p:nvPr/>
            </p:nvSpPr>
            <p:spPr>
              <a:xfrm>
                <a:off x="9553832" y="1935892"/>
                <a:ext cx="1161535" cy="369332"/>
              </a:xfrm>
              <a:prstGeom prst="rect">
                <a:avLst/>
              </a:prstGeom>
              <a:noFill/>
            </p:spPr>
            <p:txBody>
              <a:bodyPr wrap="square" rtlCol="0">
                <a:spAutoFit/>
              </a:bodyPr>
              <a:lstStyle/>
              <a:p>
                <a:pPr algn="ctr"/>
                <a:r>
                  <a:rPr lang="en-US" dirty="0"/>
                  <a:t>Bob</a:t>
                </a:r>
              </a:p>
            </p:txBody>
          </p:sp>
          <p:sp>
            <p:nvSpPr>
              <p:cNvPr id="51" name="TextBox 50">
                <a:extLst>
                  <a:ext uri="{FF2B5EF4-FFF2-40B4-BE49-F238E27FC236}">
                    <a16:creationId xmlns:a16="http://schemas.microsoft.com/office/drawing/2014/main" id="{DC8D2572-FE60-EA4E-84A9-4CAC35D5FEF9}"/>
                  </a:ext>
                </a:extLst>
              </p:cNvPr>
              <p:cNvSpPr txBox="1"/>
              <p:nvPr/>
            </p:nvSpPr>
            <p:spPr>
              <a:xfrm>
                <a:off x="7407875" y="1939411"/>
                <a:ext cx="1806146" cy="369332"/>
              </a:xfrm>
              <a:prstGeom prst="rect">
                <a:avLst/>
              </a:prstGeom>
              <a:noFill/>
            </p:spPr>
            <p:txBody>
              <a:bodyPr wrap="square" rtlCol="0">
                <a:spAutoFit/>
              </a:bodyPr>
              <a:lstStyle/>
              <a:p>
                <a:pPr algn="ctr"/>
                <a:r>
                  <a:rPr lang="en-US" dirty="0"/>
                  <a:t>Public Channel</a:t>
                </a:r>
              </a:p>
            </p:txBody>
          </p:sp>
          <p:cxnSp>
            <p:nvCxnSpPr>
              <p:cNvPr id="61" name="Straight Connector 60">
                <a:extLst>
                  <a:ext uri="{FF2B5EF4-FFF2-40B4-BE49-F238E27FC236}">
                    <a16:creationId xmlns:a16="http://schemas.microsoft.com/office/drawing/2014/main" id="{5DFAF972-08BB-1740-B04B-13C64922B93A}"/>
                  </a:ext>
                </a:extLst>
              </p:cNvPr>
              <p:cNvCxnSpPr>
                <a:cxnSpLocks/>
              </p:cNvCxnSpPr>
              <p:nvPr/>
            </p:nvCxnSpPr>
            <p:spPr>
              <a:xfrm>
                <a:off x="7150443" y="1690688"/>
                <a:ext cx="0" cy="244470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17C9258-C167-0C4C-AA9D-FCD641324964}"/>
                      </a:ext>
                    </a:extLst>
                  </p:cNvPr>
                  <p:cNvSpPr txBox="1"/>
                  <p:nvPr/>
                </p:nvSpPr>
                <p:spPr>
                  <a:xfrm>
                    <a:off x="7697229" y="2543508"/>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m:oMathPara>
                    </a14:m>
                    <a:endParaRPr lang="en-US" dirty="0"/>
                  </a:p>
                </p:txBody>
              </p:sp>
            </mc:Choice>
            <mc:Fallback xmlns="">
              <p:sp>
                <p:nvSpPr>
                  <p:cNvPr id="57" name="TextBox 56">
                    <a:extLst>
                      <a:ext uri="{FF2B5EF4-FFF2-40B4-BE49-F238E27FC236}">
                        <a16:creationId xmlns:a16="http://schemas.microsoft.com/office/drawing/2014/main" id="{51AD98BF-4A13-3C4E-A33B-75D36251E793}"/>
                      </a:ext>
                    </a:extLst>
                  </p:cNvPr>
                  <p:cNvSpPr txBox="1">
                    <a:spLocks noRot="1" noChangeAspect="1" noMove="1" noResize="1" noEditPoints="1" noAdjustHandles="1" noChangeArrowheads="1" noChangeShapeType="1" noTextEdit="1"/>
                  </p:cNvSpPr>
                  <p:nvPr/>
                </p:nvSpPr>
                <p:spPr>
                  <a:xfrm>
                    <a:off x="7697229" y="2543508"/>
                    <a:ext cx="1227438" cy="369332"/>
                  </a:xfrm>
                  <a:prstGeom prst="rect">
                    <a:avLst/>
                  </a:prstGeom>
                  <a:blipFill>
                    <a:blip r:embed="rId3"/>
                    <a:stretch>
                      <a:fillRect b="-10000"/>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6C7935F9-68AB-E144-AC48-C37B15CE67C6}"/>
                  </a:ext>
                </a:extLst>
              </p:cNvPr>
              <p:cNvCxnSpPr>
                <a:cxnSpLocks/>
              </p:cNvCxnSpPr>
              <p:nvPr/>
            </p:nvCxnSpPr>
            <p:spPr>
              <a:xfrm flipH="1">
                <a:off x="5846807" y="2409151"/>
                <a:ext cx="4868560" cy="44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5ADE74E-91C5-8C4D-8D75-167FE578E8F6}"/>
                      </a:ext>
                    </a:extLst>
                  </p:cNvPr>
                  <p:cNvSpPr txBox="1"/>
                  <p:nvPr/>
                </p:nvSpPr>
                <p:spPr>
                  <a:xfrm>
                    <a:off x="5873577" y="2543508"/>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59" name="TextBox 58">
                    <a:extLst>
                      <a:ext uri="{FF2B5EF4-FFF2-40B4-BE49-F238E27FC236}">
                        <a16:creationId xmlns:a16="http://schemas.microsoft.com/office/drawing/2014/main" id="{D4E79028-D37E-B846-8AE4-A95F7F093D0A}"/>
                      </a:ext>
                    </a:extLst>
                  </p:cNvPr>
                  <p:cNvSpPr txBox="1">
                    <a:spLocks noRot="1" noChangeAspect="1" noMove="1" noResize="1" noEditPoints="1" noAdjustHandles="1" noChangeArrowheads="1" noChangeShapeType="1" noTextEdit="1"/>
                  </p:cNvSpPr>
                  <p:nvPr/>
                </p:nvSpPr>
                <p:spPr>
                  <a:xfrm>
                    <a:off x="5873577" y="2543508"/>
                    <a:ext cx="122743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6B692ED-EB9D-F046-9A92-C339820E5B52}"/>
                      </a:ext>
                    </a:extLst>
                  </p:cNvPr>
                  <p:cNvSpPr txBox="1"/>
                  <p:nvPr/>
                </p:nvSpPr>
                <p:spPr>
                  <a:xfrm>
                    <a:off x="9526545" y="2539645"/>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60" name="TextBox 59">
                    <a:extLst>
                      <a:ext uri="{FF2B5EF4-FFF2-40B4-BE49-F238E27FC236}">
                        <a16:creationId xmlns:a16="http://schemas.microsoft.com/office/drawing/2014/main" id="{CCC51092-E817-D245-BF6E-2FC1453E7855}"/>
                      </a:ext>
                    </a:extLst>
                  </p:cNvPr>
                  <p:cNvSpPr txBox="1">
                    <a:spLocks noRot="1" noChangeAspect="1" noMove="1" noResize="1" noEditPoints="1" noAdjustHandles="1" noChangeArrowheads="1" noChangeShapeType="1" noTextEdit="1"/>
                  </p:cNvSpPr>
                  <p:nvPr/>
                </p:nvSpPr>
                <p:spPr>
                  <a:xfrm>
                    <a:off x="9526545" y="2539645"/>
                    <a:ext cx="1227438" cy="369332"/>
                  </a:xfrm>
                  <a:prstGeom prst="rect">
                    <a:avLst/>
                  </a:prstGeom>
                  <a:blipFill>
                    <a:blip r:embed="rId5"/>
                    <a:stretch>
                      <a:fillRect/>
                    </a:stretch>
                  </a:blipFill>
                </p:spPr>
                <p:txBody>
                  <a:bodyPr/>
                  <a:lstStyle/>
                  <a:p>
                    <a:r>
                      <a:rPr lang="en-US">
                        <a:noFill/>
                      </a:rPr>
                      <a:t> </a:t>
                    </a:r>
                  </a:p>
                </p:txBody>
              </p:sp>
            </mc:Fallback>
          </mc:AlternateContent>
        </p:grpSp>
        <p:cxnSp>
          <p:nvCxnSpPr>
            <p:cNvPr id="46" name="Straight Connector 45">
              <a:extLst>
                <a:ext uri="{FF2B5EF4-FFF2-40B4-BE49-F238E27FC236}">
                  <a16:creationId xmlns:a16="http://schemas.microsoft.com/office/drawing/2014/main" id="{7C10A5C6-D905-1B4C-A9B3-88292928DD8B}"/>
                </a:ext>
              </a:extLst>
            </p:cNvPr>
            <p:cNvCxnSpPr>
              <a:cxnSpLocks/>
            </p:cNvCxnSpPr>
            <p:nvPr/>
          </p:nvCxnSpPr>
          <p:spPr>
            <a:xfrm>
              <a:off x="9830982" y="1690688"/>
              <a:ext cx="0" cy="244470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79715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FC05-4BDC-4340-AFF0-DBEF354BA5FE}"/>
              </a:ext>
            </a:extLst>
          </p:cNvPr>
          <p:cNvSpPr>
            <a:spLocks noGrp="1"/>
          </p:cNvSpPr>
          <p:nvPr>
            <p:ph type="title"/>
          </p:nvPr>
        </p:nvSpPr>
        <p:spPr>
          <a:xfrm>
            <a:off x="965199" y="851517"/>
            <a:ext cx="6081060" cy="1461778"/>
          </a:xfrm>
        </p:spPr>
        <p:txBody>
          <a:bodyPr>
            <a:normAutofit/>
          </a:bodyPr>
          <a:lstStyle/>
          <a:p>
            <a:r>
              <a:rPr lang="en-US" sz="4000" dirty="0"/>
              <a:t>Diffie-Hellman Key Exchange</a:t>
            </a:r>
          </a:p>
        </p:txBody>
      </p:sp>
      <p:sp>
        <p:nvSpPr>
          <p:cNvPr id="5" name="Footer Placeholder 4">
            <a:extLst>
              <a:ext uri="{FF2B5EF4-FFF2-40B4-BE49-F238E27FC236}">
                <a16:creationId xmlns:a16="http://schemas.microsoft.com/office/drawing/2014/main" id="{EBD76058-70FC-7943-B01A-83FED716F791}"/>
              </a:ext>
            </a:extLst>
          </p:cNvPr>
          <p:cNvSpPr>
            <a:spLocks noGrp="1"/>
          </p:cNvSpPr>
          <p:nvPr>
            <p:ph type="ftr" sz="quarter" idx="11"/>
          </p:nvPr>
        </p:nvSpPr>
        <p:spPr>
          <a:xfrm>
            <a:off x="7872984" y="384048"/>
            <a:ext cx="3877056" cy="365125"/>
          </a:xfrm>
        </p:spPr>
        <p:txBody>
          <a:bodyPr>
            <a:normAutofit/>
          </a:bodyPr>
          <a:lstStyle/>
          <a:p>
            <a:pPr algn="r">
              <a:spcAft>
                <a:spcPts val="600"/>
              </a:spcAft>
            </a:pPr>
            <a:r>
              <a:rPr lang="en-US" sz="1100">
                <a:solidFill>
                  <a:schemeClr val="tx1">
                    <a:alpha val="80000"/>
                  </a:schemeClr>
                </a:solidFill>
              </a:rPr>
              <a:t>© 2021 Darrell Long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D875F3-3B97-8646-92B2-0897A574734E}"/>
                  </a:ext>
                </a:extLst>
              </p:cNvPr>
              <p:cNvSpPr>
                <a:spLocks noGrp="1"/>
              </p:cNvSpPr>
              <p:nvPr>
                <p:ph idx="1"/>
              </p:nvPr>
            </p:nvSpPr>
            <p:spPr>
              <a:xfrm>
                <a:off x="965200" y="2470248"/>
                <a:ext cx="4048344" cy="3536236"/>
              </a:xfrm>
            </p:spPr>
            <p:txBody>
              <a:bodyPr>
                <a:normAutofit fontScale="85000" lnSpcReduction="10000"/>
              </a:bodyPr>
              <a:lstStyle/>
              <a:p>
                <a:r>
                  <a:rPr lang="en-US" dirty="0"/>
                  <a:t>Alice computes </a:t>
                </a:r>
                <a14:m>
                  <m:oMath xmlns:m="http://schemas.openxmlformats.org/officeDocument/2006/math">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𝑔</m:t>
                        </m:r>
                      </m:e>
                      <m:sup>
                        <m:r>
                          <a:rPr lang="en-US" i="1">
                            <a:latin typeface="Cambria Math" panose="02040503050406030204" pitchFamily="18" charset="0"/>
                            <a:ea typeface="Cambria Math" panose="02040503050406030204" pitchFamily="18" charset="0"/>
                          </a:rPr>
                          <m:t>𝑎</m:t>
                        </m:r>
                      </m:sup>
                    </m:sSup>
                    <m: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mod</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m:t>
                    </m:r>
                  </m:oMath>
                </a14:m>
                <a:r>
                  <a:rPr lang="en-US" dirty="0"/>
                  <a:t>.</a:t>
                </a:r>
              </a:p>
              <a:p>
                <a:r>
                  <a:rPr lang="en-US" dirty="0"/>
                  <a:t>Bob computes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𝑔</m:t>
                        </m:r>
                      </m:e>
                      <m:sup>
                        <m:r>
                          <a:rPr lang="en-US" b="0" i="1" smtClean="0">
                            <a:latin typeface="Cambria Math" panose="02040503050406030204" pitchFamily="18" charset="0"/>
                            <a:ea typeface="Cambria Math" panose="02040503050406030204" pitchFamily="18" charset="0"/>
                          </a:rPr>
                          <m:t>𝑏</m:t>
                        </m:r>
                      </m:sup>
                    </m:sSup>
                    <m:r>
                      <a:rPr lang="en-US" i="1">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mod</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m:t>
                    </m:r>
                  </m:oMath>
                </a14:m>
                <a:r>
                  <a:rPr lang="en-US" dirty="0"/>
                  <a:t>. </a:t>
                </a:r>
              </a:p>
              <a:p>
                <a:r>
                  <a:rPr lang="en-US" dirty="0"/>
                  <a:t>Both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𝐵</m:t>
                    </m:r>
                  </m:oMath>
                </a14:m>
                <a:r>
                  <a:rPr lang="en-US" dirty="0"/>
                  <a:t> are sent in the clear.</a:t>
                </a:r>
              </a:p>
              <a:p>
                <a:r>
                  <a:rPr lang="en-US" dirty="0"/>
                  <a:t>An eavesdropper Eve, cannot recover </a:t>
                </a:r>
                <a14:m>
                  <m:oMath xmlns:m="http://schemas.openxmlformats.org/officeDocument/2006/math">
                    <m:r>
                      <a:rPr lang="en-US" b="0" i="1" smtClean="0">
                        <a:latin typeface="Cambria Math" panose="02040503050406030204" pitchFamily="18" charset="0"/>
                      </a:rPr>
                      <m:t>𝑎</m:t>
                    </m:r>
                  </m:oMath>
                </a14:m>
                <a:r>
                  <a:rPr lang="en-US" dirty="0"/>
                  <a:t> or </a:t>
                </a:r>
                <a14:m>
                  <m:oMath xmlns:m="http://schemas.openxmlformats.org/officeDocument/2006/math">
                    <m:r>
                      <a:rPr lang="en-US" b="0" i="1" smtClean="0">
                        <a:latin typeface="Cambria Math" panose="02040503050406030204" pitchFamily="18" charset="0"/>
                      </a:rPr>
                      <m:t>𝑏</m:t>
                    </m:r>
                  </m:oMath>
                </a14:m>
                <a:r>
                  <a:rPr lang="en-US" dirty="0"/>
                  <a:t> despite knowing </a:t>
                </a:r>
                <a14:m>
                  <m:oMath xmlns:m="http://schemas.openxmlformats.org/officeDocument/2006/math">
                    <m:r>
                      <a:rPr lang="en-US" i="1">
                        <a:latin typeface="Cambria Math" panose="02040503050406030204" pitchFamily="18" charset="0"/>
                        <a:ea typeface="Cambria Math" panose="02040503050406030204" pitchFamily="18" charset="0"/>
                      </a:rPr>
                      <m:t>𝐴</m:t>
                    </m:r>
                  </m:oMath>
                </a14:m>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rPr>
                      <m:t>𝐵</m:t>
                    </m:r>
                  </m:oMath>
                </a14:m>
                <a:r>
                  <a:rPr lang="en-US" dirty="0"/>
                  <a:t>, </a:t>
                </a:r>
                <a14:m>
                  <m:oMath xmlns:m="http://schemas.openxmlformats.org/officeDocument/2006/math">
                    <m:r>
                      <a:rPr lang="en-US" b="0" i="1" smtClean="0">
                        <a:latin typeface="Cambria Math" panose="02040503050406030204" pitchFamily="18" charset="0"/>
                      </a:rPr>
                      <m:t>𝑝</m:t>
                    </m:r>
                  </m:oMath>
                </a14:m>
                <a:r>
                  <a:rPr lang="en-US" dirty="0"/>
                  <a:t>, and </a:t>
                </a:r>
                <a14:m>
                  <m:oMath xmlns:m="http://schemas.openxmlformats.org/officeDocument/2006/math">
                    <m:r>
                      <a:rPr lang="en-US" b="0" i="1" smtClean="0">
                        <a:latin typeface="Cambria Math" panose="02040503050406030204" pitchFamily="18" charset="0"/>
                      </a:rPr>
                      <m:t>𝑔</m:t>
                    </m:r>
                  </m:oMath>
                </a14:m>
                <a:r>
                  <a:rPr lang="en-US" dirty="0"/>
                  <a:t>.</a:t>
                </a:r>
              </a:p>
              <a:p>
                <a:pPr lvl="1"/>
                <a:r>
                  <a:rPr lang="en-US" dirty="0"/>
                  <a:t>Discrete logarithm problem.</a:t>
                </a:r>
              </a:p>
              <a:p>
                <a:endParaRPr lang="en-US" sz="2400" dirty="0"/>
              </a:p>
            </p:txBody>
          </p:sp>
        </mc:Choice>
        <mc:Fallback xmlns="">
          <p:sp>
            <p:nvSpPr>
              <p:cNvPr id="3" name="Content Placeholder 2">
                <a:extLst>
                  <a:ext uri="{FF2B5EF4-FFF2-40B4-BE49-F238E27FC236}">
                    <a16:creationId xmlns:a16="http://schemas.microsoft.com/office/drawing/2014/main" id="{0DD875F3-3B97-8646-92B2-0897A574734E}"/>
                  </a:ext>
                </a:extLst>
              </p:cNvPr>
              <p:cNvSpPr>
                <a:spLocks noGrp="1" noRot="1" noChangeAspect="1" noMove="1" noResize="1" noEditPoints="1" noAdjustHandles="1" noChangeArrowheads="1" noChangeShapeType="1" noTextEdit="1"/>
              </p:cNvSpPr>
              <p:nvPr>
                <p:ph idx="1"/>
              </p:nvPr>
            </p:nvSpPr>
            <p:spPr>
              <a:xfrm>
                <a:off x="965200" y="2470248"/>
                <a:ext cx="4048344" cy="3536236"/>
              </a:xfrm>
              <a:blipFill>
                <a:blip r:embed="rId2"/>
                <a:stretch>
                  <a:fillRect l="-1875" t="-3226" r="-34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90A2399-E544-024F-AC94-7D1F7296FCD1}"/>
              </a:ext>
            </a:extLst>
          </p:cNvPr>
          <p:cNvSpPr>
            <a:spLocks noGrp="1"/>
          </p:cNvSpPr>
          <p:nvPr>
            <p:ph type="dt" sz="half" idx="10"/>
          </p:nvPr>
        </p:nvSpPr>
        <p:spPr>
          <a:xfrm>
            <a:off x="10522424" y="5522976"/>
            <a:ext cx="1236760" cy="365125"/>
          </a:xfrm>
        </p:spPr>
        <p:txBody>
          <a:bodyPr>
            <a:normAutofit/>
          </a:bodyPr>
          <a:lstStyle/>
          <a:p>
            <a:pPr algn="r">
              <a:spcAft>
                <a:spcPts val="600"/>
              </a:spcAft>
            </a:pPr>
            <a:fld id="{92609B78-9E40-F746-827B-B13DAE730838}" type="datetime1">
              <a:rPr lang="en-US" sz="1100">
                <a:solidFill>
                  <a:schemeClr val="tx1">
                    <a:alpha val="80000"/>
                  </a:schemeClr>
                </a:solidFill>
              </a:rPr>
              <a:pPr algn="r">
                <a:spcAft>
                  <a:spcPts val="600"/>
                </a:spcAft>
              </a:pPr>
              <a:t>5/28/21</a:t>
            </a:fld>
            <a:endParaRPr lang="en-US" sz="1100">
              <a:solidFill>
                <a:schemeClr val="tx1">
                  <a:alpha val="80000"/>
                </a:schemeClr>
              </a:solidFill>
            </a:endParaRPr>
          </a:p>
        </p:txBody>
      </p:sp>
      <p:sp>
        <p:nvSpPr>
          <p:cNvPr id="6" name="Slide Number Placeholder 5">
            <a:extLst>
              <a:ext uri="{FF2B5EF4-FFF2-40B4-BE49-F238E27FC236}">
                <a16:creationId xmlns:a16="http://schemas.microsoft.com/office/drawing/2014/main" id="{09AF68C4-96D5-C34A-9BCA-2A7A64CEFB27}"/>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6447A55C-D137-174D-A1D2-1FB8578497C7}" type="slidenum">
              <a:rPr lang="en-US">
                <a:solidFill>
                  <a:schemeClr val="bg1"/>
                </a:solidFill>
              </a:rPr>
              <a:pPr algn="ctr">
                <a:spcAft>
                  <a:spcPts val="600"/>
                </a:spcAft>
              </a:pPr>
              <a:t>28</a:t>
            </a:fld>
            <a:endParaRPr lang="en-US">
              <a:solidFill>
                <a:schemeClr val="bg1"/>
              </a:solidFill>
            </a:endParaRPr>
          </a:p>
        </p:txBody>
      </p:sp>
      <p:grpSp>
        <p:nvGrpSpPr>
          <p:cNvPr id="20" name="Group 19">
            <a:extLst>
              <a:ext uri="{FF2B5EF4-FFF2-40B4-BE49-F238E27FC236}">
                <a16:creationId xmlns:a16="http://schemas.microsoft.com/office/drawing/2014/main" id="{ACBE99A0-E3A1-0F4C-ABA1-2092601F8601}"/>
              </a:ext>
            </a:extLst>
          </p:cNvPr>
          <p:cNvGrpSpPr/>
          <p:nvPr/>
        </p:nvGrpSpPr>
        <p:grpSpPr>
          <a:xfrm>
            <a:off x="6157012" y="2206646"/>
            <a:ext cx="4907176" cy="2444707"/>
            <a:chOff x="6157012" y="1690688"/>
            <a:chExt cx="4907176" cy="2444707"/>
          </a:xfrm>
        </p:grpSpPr>
        <p:grpSp>
          <p:nvGrpSpPr>
            <p:cNvPr id="21" name="Group 20">
              <a:extLst>
                <a:ext uri="{FF2B5EF4-FFF2-40B4-BE49-F238E27FC236}">
                  <a16:creationId xmlns:a16="http://schemas.microsoft.com/office/drawing/2014/main" id="{B1D762C6-2F86-E941-B593-71FD98D03AD6}"/>
                </a:ext>
              </a:extLst>
            </p:cNvPr>
            <p:cNvGrpSpPr/>
            <p:nvPr/>
          </p:nvGrpSpPr>
          <p:grpSpPr>
            <a:xfrm>
              <a:off x="6157012" y="1690688"/>
              <a:ext cx="4907176" cy="2444707"/>
              <a:chOff x="5846807" y="1690688"/>
              <a:chExt cx="4907176" cy="2444707"/>
            </a:xfrm>
          </p:grpSpPr>
          <p:sp>
            <p:nvSpPr>
              <p:cNvPr id="28" name="TextBox 27">
                <a:extLst>
                  <a:ext uri="{FF2B5EF4-FFF2-40B4-BE49-F238E27FC236}">
                    <a16:creationId xmlns:a16="http://schemas.microsoft.com/office/drawing/2014/main" id="{A314830D-3B21-E049-9C7E-E27E7F1D72D0}"/>
                  </a:ext>
                </a:extLst>
              </p:cNvPr>
              <p:cNvSpPr txBox="1"/>
              <p:nvPr/>
            </p:nvSpPr>
            <p:spPr>
              <a:xfrm>
                <a:off x="5906529" y="1952367"/>
                <a:ext cx="1161535" cy="369332"/>
              </a:xfrm>
              <a:prstGeom prst="rect">
                <a:avLst/>
              </a:prstGeom>
              <a:noFill/>
            </p:spPr>
            <p:txBody>
              <a:bodyPr wrap="square" rtlCol="0">
                <a:spAutoFit/>
              </a:bodyPr>
              <a:lstStyle/>
              <a:p>
                <a:pPr algn="ctr"/>
                <a:r>
                  <a:rPr lang="en-US" dirty="0"/>
                  <a:t>Alice</a:t>
                </a:r>
              </a:p>
            </p:txBody>
          </p:sp>
          <p:sp>
            <p:nvSpPr>
              <p:cNvPr id="29" name="TextBox 28">
                <a:extLst>
                  <a:ext uri="{FF2B5EF4-FFF2-40B4-BE49-F238E27FC236}">
                    <a16:creationId xmlns:a16="http://schemas.microsoft.com/office/drawing/2014/main" id="{B7FAC2CC-32C3-D649-B595-B0E860653080}"/>
                  </a:ext>
                </a:extLst>
              </p:cNvPr>
              <p:cNvSpPr txBox="1"/>
              <p:nvPr/>
            </p:nvSpPr>
            <p:spPr>
              <a:xfrm>
                <a:off x="9553832" y="1935892"/>
                <a:ext cx="1161535" cy="369332"/>
              </a:xfrm>
              <a:prstGeom prst="rect">
                <a:avLst/>
              </a:prstGeom>
              <a:noFill/>
            </p:spPr>
            <p:txBody>
              <a:bodyPr wrap="square" rtlCol="0">
                <a:spAutoFit/>
              </a:bodyPr>
              <a:lstStyle/>
              <a:p>
                <a:pPr algn="ctr"/>
                <a:r>
                  <a:rPr lang="en-US" dirty="0"/>
                  <a:t>Bob</a:t>
                </a:r>
              </a:p>
            </p:txBody>
          </p:sp>
          <p:sp>
            <p:nvSpPr>
              <p:cNvPr id="30" name="TextBox 29">
                <a:extLst>
                  <a:ext uri="{FF2B5EF4-FFF2-40B4-BE49-F238E27FC236}">
                    <a16:creationId xmlns:a16="http://schemas.microsoft.com/office/drawing/2014/main" id="{18F00A07-7B43-8B45-BED2-77A09FE78124}"/>
                  </a:ext>
                </a:extLst>
              </p:cNvPr>
              <p:cNvSpPr txBox="1"/>
              <p:nvPr/>
            </p:nvSpPr>
            <p:spPr>
              <a:xfrm>
                <a:off x="7407875" y="1939411"/>
                <a:ext cx="1806146" cy="369332"/>
              </a:xfrm>
              <a:prstGeom prst="rect">
                <a:avLst/>
              </a:prstGeom>
              <a:noFill/>
            </p:spPr>
            <p:txBody>
              <a:bodyPr wrap="square" rtlCol="0">
                <a:spAutoFit/>
              </a:bodyPr>
              <a:lstStyle/>
              <a:p>
                <a:pPr algn="ctr"/>
                <a:r>
                  <a:rPr lang="en-US" dirty="0"/>
                  <a:t>Public Channel</a:t>
                </a:r>
              </a:p>
            </p:txBody>
          </p:sp>
          <p:cxnSp>
            <p:nvCxnSpPr>
              <p:cNvPr id="31" name="Straight Connector 30">
                <a:extLst>
                  <a:ext uri="{FF2B5EF4-FFF2-40B4-BE49-F238E27FC236}">
                    <a16:creationId xmlns:a16="http://schemas.microsoft.com/office/drawing/2014/main" id="{E412CC6A-2F2D-8B48-9A49-05FA8A07087C}"/>
                  </a:ext>
                </a:extLst>
              </p:cNvPr>
              <p:cNvCxnSpPr>
                <a:cxnSpLocks/>
              </p:cNvCxnSpPr>
              <p:nvPr/>
            </p:nvCxnSpPr>
            <p:spPr>
              <a:xfrm>
                <a:off x="7150443" y="1690688"/>
                <a:ext cx="0" cy="244470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1615699-5312-0646-83F5-8C7A0385B092}"/>
                      </a:ext>
                    </a:extLst>
                  </p:cNvPr>
                  <p:cNvSpPr txBox="1"/>
                  <p:nvPr/>
                </p:nvSpPr>
                <p:spPr>
                  <a:xfrm>
                    <a:off x="7697229" y="2543508"/>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m:oMathPara>
                    </a14:m>
                    <a:endParaRPr lang="en-US" dirty="0"/>
                  </a:p>
                </p:txBody>
              </p:sp>
            </mc:Choice>
            <mc:Fallback xmlns="">
              <p:sp>
                <p:nvSpPr>
                  <p:cNvPr id="45" name="TextBox 44">
                    <a:extLst>
                      <a:ext uri="{FF2B5EF4-FFF2-40B4-BE49-F238E27FC236}">
                        <a16:creationId xmlns:a16="http://schemas.microsoft.com/office/drawing/2014/main" id="{C6539ACB-FDB4-FB4C-8255-A65FB816DA54}"/>
                      </a:ext>
                    </a:extLst>
                  </p:cNvPr>
                  <p:cNvSpPr txBox="1">
                    <a:spLocks noRot="1" noChangeAspect="1" noMove="1" noResize="1" noEditPoints="1" noAdjustHandles="1" noChangeArrowheads="1" noChangeShapeType="1" noTextEdit="1"/>
                  </p:cNvSpPr>
                  <p:nvPr/>
                </p:nvSpPr>
                <p:spPr>
                  <a:xfrm>
                    <a:off x="7697229" y="2543508"/>
                    <a:ext cx="1227438" cy="369332"/>
                  </a:xfrm>
                  <a:prstGeom prst="rect">
                    <a:avLst/>
                  </a:prstGeom>
                  <a:blipFill>
                    <a:blip r:embed="rId3"/>
                    <a:stretch>
                      <a:fillRect b="-10000"/>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C7122195-4F71-1548-B1E0-075119929EFF}"/>
                  </a:ext>
                </a:extLst>
              </p:cNvPr>
              <p:cNvCxnSpPr>
                <a:cxnSpLocks/>
              </p:cNvCxnSpPr>
              <p:nvPr/>
            </p:nvCxnSpPr>
            <p:spPr>
              <a:xfrm flipH="1">
                <a:off x="5846807" y="2409151"/>
                <a:ext cx="4868560" cy="44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401A843-AC64-0B45-8F70-66A75AFF0142}"/>
                      </a:ext>
                    </a:extLst>
                  </p:cNvPr>
                  <p:cNvSpPr txBox="1"/>
                  <p:nvPr/>
                </p:nvSpPr>
                <p:spPr>
                  <a:xfrm>
                    <a:off x="5873577" y="2543508"/>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47" name="TextBox 46">
                    <a:extLst>
                      <a:ext uri="{FF2B5EF4-FFF2-40B4-BE49-F238E27FC236}">
                        <a16:creationId xmlns:a16="http://schemas.microsoft.com/office/drawing/2014/main" id="{9580305E-D86D-1343-B0F1-73E28740C8C7}"/>
                      </a:ext>
                    </a:extLst>
                  </p:cNvPr>
                  <p:cNvSpPr txBox="1">
                    <a:spLocks noRot="1" noChangeAspect="1" noMove="1" noResize="1" noEditPoints="1" noAdjustHandles="1" noChangeArrowheads="1" noChangeShapeType="1" noTextEdit="1"/>
                  </p:cNvSpPr>
                  <p:nvPr/>
                </p:nvSpPr>
                <p:spPr>
                  <a:xfrm>
                    <a:off x="5873577" y="2543508"/>
                    <a:ext cx="122743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7394BBA-83B5-D24C-B0E4-A557AF219790}"/>
                      </a:ext>
                    </a:extLst>
                  </p:cNvPr>
                  <p:cNvSpPr txBox="1"/>
                  <p:nvPr/>
                </p:nvSpPr>
                <p:spPr>
                  <a:xfrm>
                    <a:off x="9526545" y="2539645"/>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48" name="TextBox 47">
                    <a:extLst>
                      <a:ext uri="{FF2B5EF4-FFF2-40B4-BE49-F238E27FC236}">
                        <a16:creationId xmlns:a16="http://schemas.microsoft.com/office/drawing/2014/main" id="{DE0D63DB-6030-CF4A-B6AE-F494AB88E12E}"/>
                      </a:ext>
                    </a:extLst>
                  </p:cNvPr>
                  <p:cNvSpPr txBox="1">
                    <a:spLocks noRot="1" noChangeAspect="1" noMove="1" noResize="1" noEditPoints="1" noAdjustHandles="1" noChangeArrowheads="1" noChangeShapeType="1" noTextEdit="1"/>
                  </p:cNvSpPr>
                  <p:nvPr/>
                </p:nvSpPr>
                <p:spPr>
                  <a:xfrm>
                    <a:off x="9526545" y="2539645"/>
                    <a:ext cx="1227438"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069BE22-9942-C447-B548-B524BD65800A}"/>
                    </a:ext>
                  </a:extLst>
                </p:cNvPr>
                <p:cNvSpPr txBox="1"/>
                <p:nvPr/>
              </p:nvSpPr>
              <p:spPr>
                <a:xfrm>
                  <a:off x="7977573" y="3044615"/>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p:txBody>
            </p:sp>
          </mc:Choice>
          <mc:Fallback xmlns="">
            <p:sp>
              <p:nvSpPr>
                <p:cNvPr id="35" name="TextBox 34">
                  <a:extLst>
                    <a:ext uri="{FF2B5EF4-FFF2-40B4-BE49-F238E27FC236}">
                      <a16:creationId xmlns:a16="http://schemas.microsoft.com/office/drawing/2014/main" id="{3208DC30-C38A-F147-874D-020715092A9E}"/>
                    </a:ext>
                  </a:extLst>
                </p:cNvPr>
                <p:cNvSpPr txBox="1">
                  <a:spLocks noRot="1" noChangeAspect="1" noMove="1" noResize="1" noEditPoints="1" noAdjustHandles="1" noChangeArrowheads="1" noChangeShapeType="1" noTextEdit="1"/>
                </p:cNvSpPr>
                <p:nvPr/>
              </p:nvSpPr>
              <p:spPr>
                <a:xfrm>
                  <a:off x="7977573" y="3044615"/>
                  <a:ext cx="122743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AD06BA-CF5A-6743-BC40-BEE0D73BB175}"/>
                    </a:ext>
                  </a:extLst>
                </p:cNvPr>
                <p:cNvSpPr txBox="1"/>
                <p:nvPr/>
              </p:nvSpPr>
              <p:spPr>
                <a:xfrm>
                  <a:off x="6183781" y="3040162"/>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36" name="TextBox 35">
                  <a:extLst>
                    <a:ext uri="{FF2B5EF4-FFF2-40B4-BE49-F238E27FC236}">
                      <a16:creationId xmlns:a16="http://schemas.microsoft.com/office/drawing/2014/main" id="{84B2F7E8-50B9-CA46-8C89-C8D09BF7AA93}"/>
                    </a:ext>
                  </a:extLst>
                </p:cNvPr>
                <p:cNvSpPr txBox="1">
                  <a:spLocks noRot="1" noChangeAspect="1" noMove="1" noResize="1" noEditPoints="1" noAdjustHandles="1" noChangeArrowheads="1" noChangeShapeType="1" noTextEdit="1"/>
                </p:cNvSpPr>
                <p:nvPr/>
              </p:nvSpPr>
              <p:spPr>
                <a:xfrm>
                  <a:off x="6183781" y="3040162"/>
                  <a:ext cx="122743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51D053B-0679-E347-BF89-5D1FA4698D2C}"/>
                    </a:ext>
                  </a:extLst>
                </p:cNvPr>
                <p:cNvSpPr txBox="1"/>
                <p:nvPr/>
              </p:nvSpPr>
              <p:spPr>
                <a:xfrm>
                  <a:off x="9831085" y="3040162"/>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37" name="TextBox 36">
                  <a:extLst>
                    <a:ext uri="{FF2B5EF4-FFF2-40B4-BE49-F238E27FC236}">
                      <a16:creationId xmlns:a16="http://schemas.microsoft.com/office/drawing/2014/main" id="{BD31ABC1-6B7F-0E49-8E64-47031DA20EAA}"/>
                    </a:ext>
                  </a:extLst>
                </p:cNvPr>
                <p:cNvSpPr txBox="1">
                  <a:spLocks noRot="1" noChangeAspect="1" noMove="1" noResize="1" noEditPoints="1" noAdjustHandles="1" noChangeArrowheads="1" noChangeShapeType="1" noTextEdit="1"/>
                </p:cNvSpPr>
                <p:nvPr/>
              </p:nvSpPr>
              <p:spPr>
                <a:xfrm>
                  <a:off x="9831085" y="3040162"/>
                  <a:ext cx="1227438" cy="369332"/>
                </a:xfrm>
                <a:prstGeom prst="rect">
                  <a:avLst/>
                </a:prstGeom>
                <a:blipFill>
                  <a:blip r:embed="rId8"/>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EB4C80E7-8093-AF4E-B330-8D8A24943CA2}"/>
                </a:ext>
              </a:extLst>
            </p:cNvPr>
            <p:cNvCxnSpPr>
              <a:cxnSpLocks/>
            </p:cNvCxnSpPr>
            <p:nvPr/>
          </p:nvCxnSpPr>
          <p:spPr>
            <a:xfrm>
              <a:off x="9830982" y="1690688"/>
              <a:ext cx="0" cy="244470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72483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FC05-4BDC-4340-AFF0-DBEF354BA5FE}"/>
              </a:ext>
            </a:extLst>
          </p:cNvPr>
          <p:cNvSpPr>
            <a:spLocks noGrp="1"/>
          </p:cNvSpPr>
          <p:nvPr>
            <p:ph type="title"/>
          </p:nvPr>
        </p:nvSpPr>
        <p:spPr>
          <a:xfrm>
            <a:off x="965199" y="851517"/>
            <a:ext cx="5993219" cy="1461778"/>
          </a:xfrm>
        </p:spPr>
        <p:txBody>
          <a:bodyPr>
            <a:normAutofit/>
          </a:bodyPr>
          <a:lstStyle/>
          <a:p>
            <a:r>
              <a:rPr lang="en-US" sz="4000" dirty="0"/>
              <a:t>Diffie-Hellman Key Exchange</a:t>
            </a:r>
          </a:p>
        </p:txBody>
      </p:sp>
      <p:sp>
        <p:nvSpPr>
          <p:cNvPr id="5" name="Footer Placeholder 4">
            <a:extLst>
              <a:ext uri="{FF2B5EF4-FFF2-40B4-BE49-F238E27FC236}">
                <a16:creationId xmlns:a16="http://schemas.microsoft.com/office/drawing/2014/main" id="{EBD76058-70FC-7943-B01A-83FED716F791}"/>
              </a:ext>
            </a:extLst>
          </p:cNvPr>
          <p:cNvSpPr>
            <a:spLocks noGrp="1"/>
          </p:cNvSpPr>
          <p:nvPr>
            <p:ph type="ftr" sz="quarter" idx="11"/>
          </p:nvPr>
        </p:nvSpPr>
        <p:spPr>
          <a:xfrm>
            <a:off x="7872984" y="384048"/>
            <a:ext cx="3877056" cy="365125"/>
          </a:xfrm>
        </p:spPr>
        <p:txBody>
          <a:bodyPr>
            <a:normAutofit/>
          </a:bodyPr>
          <a:lstStyle/>
          <a:p>
            <a:pPr algn="r">
              <a:spcAft>
                <a:spcPts val="600"/>
              </a:spcAft>
            </a:pPr>
            <a:r>
              <a:rPr lang="en-US" sz="1100">
                <a:solidFill>
                  <a:schemeClr val="tx1">
                    <a:alpha val="80000"/>
                  </a:schemeClr>
                </a:solidFill>
              </a:rPr>
              <a:t>© 2021 Darrell Long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D875F3-3B97-8646-92B2-0897A574734E}"/>
                  </a:ext>
                </a:extLst>
              </p:cNvPr>
              <p:cNvSpPr>
                <a:spLocks noGrp="1"/>
              </p:cNvSpPr>
              <p:nvPr>
                <p:ph idx="1"/>
              </p:nvPr>
            </p:nvSpPr>
            <p:spPr>
              <a:xfrm>
                <a:off x="965200" y="2470248"/>
                <a:ext cx="4048344" cy="3536236"/>
              </a:xfrm>
            </p:spPr>
            <p:txBody>
              <a:bodyPr>
                <a:normAutofit/>
              </a:bodyPr>
              <a:lstStyle/>
              <a:p>
                <a:r>
                  <a:rPr lang="en-US" sz="2400" dirty="0"/>
                  <a:t>Alice computes:</a:t>
                </a:r>
              </a:p>
              <a:p>
                <a:pPr lvl="1"/>
                <a14:m>
                  <m:oMath xmlns:m="http://schemas.openxmlformats.org/officeDocument/2006/math">
                    <m:r>
                      <a:rPr lang="en-US" sz="2000" i="1">
                        <a:latin typeface="Cambria Math" panose="02040503050406030204" pitchFamily="18" charset="0"/>
                      </a:rPr>
                      <m:t>𝐾</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𝐵</m:t>
                        </m:r>
                      </m:e>
                      <m:sup>
                        <m:r>
                          <a:rPr lang="en-US" sz="2000" i="1">
                            <a:latin typeface="Cambria Math" panose="02040503050406030204" pitchFamily="18" charset="0"/>
                          </a:rPr>
                          <m:t>𝑎</m:t>
                        </m:r>
                      </m:sup>
                    </m:sSup>
                    <m:r>
                      <m:rPr>
                        <m:nor/>
                      </m:rPr>
                      <a:rPr lang="en-US" sz="2000" b="0" i="0" smtClean="0">
                        <a:latin typeface="Cambria Math" panose="02040503050406030204" pitchFamily="18" charset="0"/>
                      </a:rPr>
                      <m:t> </m:t>
                    </m:r>
                    <m:r>
                      <m:rPr>
                        <m:nor/>
                      </m:rPr>
                      <a:rPr lang="en-US" sz="2000">
                        <a:latin typeface="Cambria Math" panose="02040503050406030204" pitchFamily="18" charset="0"/>
                      </a:rPr>
                      <m:t>mod</m:t>
                    </m:r>
                    <m:r>
                      <a:rPr lang="en-US" sz="2000" i="1">
                        <a:latin typeface="Cambria Math" panose="02040503050406030204" pitchFamily="18" charset="0"/>
                      </a:rPr>
                      <m:t> </m:t>
                    </m:r>
                    <m:r>
                      <a:rPr lang="en-US" sz="2000" i="1">
                        <a:latin typeface="Cambria Math" panose="02040503050406030204" pitchFamily="18" charset="0"/>
                      </a:rPr>
                      <m:t>𝑝</m:t>
                    </m:r>
                  </m:oMath>
                </a14:m>
                <a:r>
                  <a:rPr lang="en-US" sz="2000" dirty="0"/>
                  <a:t>.</a:t>
                </a:r>
              </a:p>
              <a:p>
                <a:r>
                  <a:rPr lang="en-US" sz="2400" dirty="0"/>
                  <a:t>Bob computes:</a:t>
                </a:r>
              </a:p>
              <a:p>
                <a:pPr lvl="1"/>
                <a14:m>
                  <m:oMath xmlns:m="http://schemas.openxmlformats.org/officeDocument/2006/math">
                    <m:r>
                      <a:rPr lang="en-US" sz="2000" i="1">
                        <a:latin typeface="Cambria Math" panose="02040503050406030204" pitchFamily="18" charset="0"/>
                      </a:rPr>
                      <m:t>𝐾</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𝑏</m:t>
                        </m:r>
                      </m:sup>
                    </m:sSup>
                    <m:r>
                      <m:rPr>
                        <m:nor/>
                      </m:rPr>
                      <a:rPr lang="en-US" sz="2000" b="0" i="0" smtClean="0">
                        <a:latin typeface="Cambria Math" panose="02040503050406030204" pitchFamily="18" charset="0"/>
                      </a:rPr>
                      <m:t> </m:t>
                    </m:r>
                    <m:r>
                      <m:rPr>
                        <m:nor/>
                      </m:rPr>
                      <a:rPr lang="en-US" sz="2000">
                        <a:latin typeface="Cambria Math" panose="02040503050406030204" pitchFamily="18" charset="0"/>
                      </a:rPr>
                      <m:t>mod</m:t>
                    </m:r>
                    <m:r>
                      <a:rPr lang="en-US" sz="2000" i="1">
                        <a:latin typeface="Cambria Math" panose="02040503050406030204" pitchFamily="18" charset="0"/>
                      </a:rPr>
                      <m:t> </m:t>
                    </m:r>
                    <m:r>
                      <a:rPr lang="en-US" sz="2000" i="1">
                        <a:latin typeface="Cambria Math" panose="02040503050406030204" pitchFamily="18" charset="0"/>
                      </a:rPr>
                      <m:t>𝑝</m:t>
                    </m:r>
                  </m:oMath>
                </a14:m>
                <a:r>
                  <a:rPr lang="en-US" sz="2000" dirty="0"/>
                  <a:t>.</a:t>
                </a:r>
              </a:p>
              <a:p>
                <a:r>
                  <a:rPr lang="en-US" sz="2400" dirty="0"/>
                  <a:t>This completes the secure key exchange.</a:t>
                </a:r>
              </a:p>
              <a:p>
                <a:endParaRPr lang="en-US" sz="2400" dirty="0"/>
              </a:p>
            </p:txBody>
          </p:sp>
        </mc:Choice>
        <mc:Fallback xmlns="">
          <p:sp>
            <p:nvSpPr>
              <p:cNvPr id="3" name="Content Placeholder 2">
                <a:extLst>
                  <a:ext uri="{FF2B5EF4-FFF2-40B4-BE49-F238E27FC236}">
                    <a16:creationId xmlns:a16="http://schemas.microsoft.com/office/drawing/2014/main" id="{0DD875F3-3B97-8646-92B2-0897A574734E}"/>
                  </a:ext>
                </a:extLst>
              </p:cNvPr>
              <p:cNvSpPr>
                <a:spLocks noGrp="1" noRot="1" noChangeAspect="1" noMove="1" noResize="1" noEditPoints="1" noAdjustHandles="1" noChangeArrowheads="1" noChangeShapeType="1" noTextEdit="1"/>
              </p:cNvSpPr>
              <p:nvPr>
                <p:ph idx="1"/>
              </p:nvPr>
            </p:nvSpPr>
            <p:spPr>
              <a:xfrm>
                <a:off x="965200" y="2470248"/>
                <a:ext cx="4048344" cy="3536236"/>
              </a:xfrm>
              <a:blipFill>
                <a:blip r:embed="rId2"/>
                <a:stretch>
                  <a:fillRect l="-1875" t="-215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90A2399-E544-024F-AC94-7D1F7296FCD1}"/>
              </a:ext>
            </a:extLst>
          </p:cNvPr>
          <p:cNvSpPr>
            <a:spLocks noGrp="1"/>
          </p:cNvSpPr>
          <p:nvPr>
            <p:ph type="dt" sz="half" idx="10"/>
          </p:nvPr>
        </p:nvSpPr>
        <p:spPr>
          <a:xfrm>
            <a:off x="10522424" y="5522976"/>
            <a:ext cx="1236760" cy="365125"/>
          </a:xfrm>
        </p:spPr>
        <p:txBody>
          <a:bodyPr>
            <a:normAutofit/>
          </a:bodyPr>
          <a:lstStyle/>
          <a:p>
            <a:pPr algn="r">
              <a:spcAft>
                <a:spcPts val="600"/>
              </a:spcAft>
            </a:pPr>
            <a:fld id="{92609B78-9E40-F746-827B-B13DAE730838}" type="datetime1">
              <a:rPr lang="en-US" sz="1100">
                <a:solidFill>
                  <a:schemeClr val="tx1">
                    <a:alpha val="80000"/>
                  </a:schemeClr>
                </a:solidFill>
              </a:rPr>
              <a:pPr algn="r">
                <a:spcAft>
                  <a:spcPts val="600"/>
                </a:spcAft>
              </a:pPr>
              <a:t>5/28/21</a:t>
            </a:fld>
            <a:endParaRPr lang="en-US" sz="1100">
              <a:solidFill>
                <a:schemeClr val="tx1">
                  <a:alpha val="80000"/>
                </a:schemeClr>
              </a:solidFill>
            </a:endParaRPr>
          </a:p>
        </p:txBody>
      </p:sp>
      <p:sp>
        <p:nvSpPr>
          <p:cNvPr id="6" name="Slide Number Placeholder 5">
            <a:extLst>
              <a:ext uri="{FF2B5EF4-FFF2-40B4-BE49-F238E27FC236}">
                <a16:creationId xmlns:a16="http://schemas.microsoft.com/office/drawing/2014/main" id="{09AF68C4-96D5-C34A-9BCA-2A7A64CEFB27}"/>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6447A55C-D137-174D-A1D2-1FB8578497C7}" type="slidenum">
              <a:rPr lang="en-US">
                <a:solidFill>
                  <a:schemeClr val="bg1"/>
                </a:solidFill>
              </a:rPr>
              <a:pPr algn="ctr">
                <a:spcAft>
                  <a:spcPts val="600"/>
                </a:spcAft>
              </a:pPr>
              <a:t>29</a:t>
            </a:fld>
            <a:endParaRPr lang="en-US">
              <a:solidFill>
                <a:schemeClr val="bg1"/>
              </a:solidFill>
            </a:endParaRPr>
          </a:p>
        </p:txBody>
      </p:sp>
      <p:grpSp>
        <p:nvGrpSpPr>
          <p:cNvPr id="36" name="Group 35">
            <a:extLst>
              <a:ext uri="{FF2B5EF4-FFF2-40B4-BE49-F238E27FC236}">
                <a16:creationId xmlns:a16="http://schemas.microsoft.com/office/drawing/2014/main" id="{10EDD97B-450E-7947-9F16-711C27BCC88A}"/>
              </a:ext>
            </a:extLst>
          </p:cNvPr>
          <p:cNvGrpSpPr/>
          <p:nvPr/>
        </p:nvGrpSpPr>
        <p:grpSpPr>
          <a:xfrm>
            <a:off x="5013544" y="2618095"/>
            <a:ext cx="6711843" cy="2491048"/>
            <a:chOff x="6157012" y="1690688"/>
            <a:chExt cx="4917988" cy="2491048"/>
          </a:xfrm>
        </p:grpSpPr>
        <p:grpSp>
          <p:nvGrpSpPr>
            <p:cNvPr id="37" name="Group 36">
              <a:extLst>
                <a:ext uri="{FF2B5EF4-FFF2-40B4-BE49-F238E27FC236}">
                  <a16:creationId xmlns:a16="http://schemas.microsoft.com/office/drawing/2014/main" id="{CE85C724-ADA7-FB4C-9F97-0EA2487A2A4B}"/>
                </a:ext>
              </a:extLst>
            </p:cNvPr>
            <p:cNvGrpSpPr/>
            <p:nvPr/>
          </p:nvGrpSpPr>
          <p:grpSpPr>
            <a:xfrm>
              <a:off x="6157012" y="1690688"/>
              <a:ext cx="4907176" cy="2444707"/>
              <a:chOff x="5846807" y="1690688"/>
              <a:chExt cx="4907176" cy="2444707"/>
            </a:xfrm>
          </p:grpSpPr>
          <p:sp>
            <p:nvSpPr>
              <p:cNvPr id="44" name="TextBox 43">
                <a:extLst>
                  <a:ext uri="{FF2B5EF4-FFF2-40B4-BE49-F238E27FC236}">
                    <a16:creationId xmlns:a16="http://schemas.microsoft.com/office/drawing/2014/main" id="{865A4601-4519-7747-9FDF-0487B0BBCEA9}"/>
                  </a:ext>
                </a:extLst>
              </p:cNvPr>
              <p:cNvSpPr txBox="1"/>
              <p:nvPr/>
            </p:nvSpPr>
            <p:spPr>
              <a:xfrm>
                <a:off x="5906529" y="1952367"/>
                <a:ext cx="1161535" cy="369332"/>
              </a:xfrm>
              <a:prstGeom prst="rect">
                <a:avLst/>
              </a:prstGeom>
              <a:noFill/>
            </p:spPr>
            <p:txBody>
              <a:bodyPr wrap="square" rtlCol="0">
                <a:spAutoFit/>
              </a:bodyPr>
              <a:lstStyle/>
              <a:p>
                <a:pPr algn="ctr"/>
                <a:r>
                  <a:rPr lang="en-US" dirty="0"/>
                  <a:t>Alice</a:t>
                </a:r>
              </a:p>
            </p:txBody>
          </p:sp>
          <p:sp>
            <p:nvSpPr>
              <p:cNvPr id="45" name="TextBox 44">
                <a:extLst>
                  <a:ext uri="{FF2B5EF4-FFF2-40B4-BE49-F238E27FC236}">
                    <a16:creationId xmlns:a16="http://schemas.microsoft.com/office/drawing/2014/main" id="{7E5C050F-54DB-D842-BFD6-4CDDCD73B180}"/>
                  </a:ext>
                </a:extLst>
              </p:cNvPr>
              <p:cNvSpPr txBox="1"/>
              <p:nvPr/>
            </p:nvSpPr>
            <p:spPr>
              <a:xfrm>
                <a:off x="9553832" y="1935892"/>
                <a:ext cx="1161535" cy="369332"/>
              </a:xfrm>
              <a:prstGeom prst="rect">
                <a:avLst/>
              </a:prstGeom>
              <a:noFill/>
            </p:spPr>
            <p:txBody>
              <a:bodyPr wrap="square" rtlCol="0">
                <a:spAutoFit/>
              </a:bodyPr>
              <a:lstStyle/>
              <a:p>
                <a:pPr algn="ctr"/>
                <a:r>
                  <a:rPr lang="en-US" dirty="0"/>
                  <a:t>Bob</a:t>
                </a:r>
              </a:p>
            </p:txBody>
          </p:sp>
          <p:sp>
            <p:nvSpPr>
              <p:cNvPr id="46" name="TextBox 45">
                <a:extLst>
                  <a:ext uri="{FF2B5EF4-FFF2-40B4-BE49-F238E27FC236}">
                    <a16:creationId xmlns:a16="http://schemas.microsoft.com/office/drawing/2014/main" id="{E756EDD2-6E41-B046-884A-3180BA610C33}"/>
                  </a:ext>
                </a:extLst>
              </p:cNvPr>
              <p:cNvSpPr txBox="1"/>
              <p:nvPr/>
            </p:nvSpPr>
            <p:spPr>
              <a:xfrm>
                <a:off x="7407875" y="1939411"/>
                <a:ext cx="1806146" cy="369332"/>
              </a:xfrm>
              <a:prstGeom prst="rect">
                <a:avLst/>
              </a:prstGeom>
              <a:noFill/>
            </p:spPr>
            <p:txBody>
              <a:bodyPr wrap="square" rtlCol="0">
                <a:spAutoFit/>
              </a:bodyPr>
              <a:lstStyle/>
              <a:p>
                <a:pPr algn="ctr"/>
                <a:r>
                  <a:rPr lang="en-US" dirty="0"/>
                  <a:t>Public Channel</a:t>
                </a:r>
              </a:p>
            </p:txBody>
          </p:sp>
          <p:cxnSp>
            <p:nvCxnSpPr>
              <p:cNvPr id="47" name="Straight Connector 46">
                <a:extLst>
                  <a:ext uri="{FF2B5EF4-FFF2-40B4-BE49-F238E27FC236}">
                    <a16:creationId xmlns:a16="http://schemas.microsoft.com/office/drawing/2014/main" id="{BDF38ED0-BE2C-BD43-B57E-6A6D0069C015}"/>
                  </a:ext>
                </a:extLst>
              </p:cNvPr>
              <p:cNvCxnSpPr>
                <a:cxnSpLocks/>
              </p:cNvCxnSpPr>
              <p:nvPr/>
            </p:nvCxnSpPr>
            <p:spPr>
              <a:xfrm>
                <a:off x="7150443" y="1690688"/>
                <a:ext cx="0" cy="244470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9DEC4AD-FF2D-FF45-9A61-2A2697AF4BF9}"/>
                      </a:ext>
                    </a:extLst>
                  </p:cNvPr>
                  <p:cNvSpPr txBox="1"/>
                  <p:nvPr/>
                </p:nvSpPr>
                <p:spPr>
                  <a:xfrm>
                    <a:off x="7697229" y="2543508"/>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𝑔</m:t>
                          </m:r>
                        </m:oMath>
                      </m:oMathPara>
                    </a14:m>
                    <a:endParaRPr lang="en-US" dirty="0"/>
                  </a:p>
                </p:txBody>
              </p:sp>
            </mc:Choice>
            <mc:Fallback xmlns="">
              <p:sp>
                <p:nvSpPr>
                  <p:cNvPr id="25" name="TextBox 24">
                    <a:extLst>
                      <a:ext uri="{FF2B5EF4-FFF2-40B4-BE49-F238E27FC236}">
                        <a16:creationId xmlns:a16="http://schemas.microsoft.com/office/drawing/2014/main" id="{CA17D995-D4B7-EA47-BBCE-85766E3C9002}"/>
                      </a:ext>
                    </a:extLst>
                  </p:cNvPr>
                  <p:cNvSpPr txBox="1">
                    <a:spLocks noRot="1" noChangeAspect="1" noMove="1" noResize="1" noEditPoints="1" noAdjustHandles="1" noChangeArrowheads="1" noChangeShapeType="1" noTextEdit="1"/>
                  </p:cNvSpPr>
                  <p:nvPr/>
                </p:nvSpPr>
                <p:spPr>
                  <a:xfrm>
                    <a:off x="7697229" y="2543508"/>
                    <a:ext cx="1227438" cy="369332"/>
                  </a:xfrm>
                  <a:prstGeom prst="rect">
                    <a:avLst/>
                  </a:prstGeom>
                  <a:blipFill>
                    <a:blip r:embed="rId3"/>
                    <a:stretch>
                      <a:fillRect b="-10000"/>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DA698798-5423-1249-BA95-87A4FCD38831}"/>
                  </a:ext>
                </a:extLst>
              </p:cNvPr>
              <p:cNvCxnSpPr>
                <a:cxnSpLocks/>
              </p:cNvCxnSpPr>
              <p:nvPr/>
            </p:nvCxnSpPr>
            <p:spPr>
              <a:xfrm flipH="1">
                <a:off x="5846807" y="2409151"/>
                <a:ext cx="4868560" cy="44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851A6EA-4E45-4045-9A31-2D446FE5E7AA}"/>
                      </a:ext>
                    </a:extLst>
                  </p:cNvPr>
                  <p:cNvSpPr txBox="1"/>
                  <p:nvPr/>
                </p:nvSpPr>
                <p:spPr>
                  <a:xfrm>
                    <a:off x="5873577" y="2543508"/>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8" name="TextBox 27">
                    <a:extLst>
                      <a:ext uri="{FF2B5EF4-FFF2-40B4-BE49-F238E27FC236}">
                        <a16:creationId xmlns:a16="http://schemas.microsoft.com/office/drawing/2014/main" id="{A72ED3B6-1260-F047-8815-EFB100F4C2DC}"/>
                      </a:ext>
                    </a:extLst>
                  </p:cNvPr>
                  <p:cNvSpPr txBox="1">
                    <a:spLocks noRot="1" noChangeAspect="1" noMove="1" noResize="1" noEditPoints="1" noAdjustHandles="1" noChangeArrowheads="1" noChangeShapeType="1" noTextEdit="1"/>
                  </p:cNvSpPr>
                  <p:nvPr/>
                </p:nvSpPr>
                <p:spPr>
                  <a:xfrm>
                    <a:off x="5873577" y="2543508"/>
                    <a:ext cx="122743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1BE3F5B-19B9-0843-AFDF-15F9AF30CF74}"/>
                      </a:ext>
                    </a:extLst>
                  </p:cNvPr>
                  <p:cNvSpPr txBox="1"/>
                  <p:nvPr/>
                </p:nvSpPr>
                <p:spPr>
                  <a:xfrm>
                    <a:off x="9526545" y="2539645"/>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29" name="TextBox 28">
                    <a:extLst>
                      <a:ext uri="{FF2B5EF4-FFF2-40B4-BE49-F238E27FC236}">
                        <a16:creationId xmlns:a16="http://schemas.microsoft.com/office/drawing/2014/main" id="{ED56801F-9BC4-1D49-AD5E-77630D9B53D8}"/>
                      </a:ext>
                    </a:extLst>
                  </p:cNvPr>
                  <p:cNvSpPr txBox="1">
                    <a:spLocks noRot="1" noChangeAspect="1" noMove="1" noResize="1" noEditPoints="1" noAdjustHandles="1" noChangeArrowheads="1" noChangeShapeType="1" noTextEdit="1"/>
                  </p:cNvSpPr>
                  <p:nvPr/>
                </p:nvSpPr>
                <p:spPr>
                  <a:xfrm>
                    <a:off x="9526545" y="2539645"/>
                    <a:ext cx="1227438"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1F5F4E9-E643-2649-99DD-F4A49E904B52}"/>
                    </a:ext>
                  </a:extLst>
                </p:cNvPr>
                <p:cNvSpPr txBox="1"/>
                <p:nvPr/>
              </p:nvSpPr>
              <p:spPr>
                <a:xfrm>
                  <a:off x="7977573" y="3044615"/>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m:oMathPara>
                  </a14:m>
                  <a:endParaRPr lang="en-US" dirty="0"/>
                </a:p>
              </p:txBody>
            </p:sp>
          </mc:Choice>
          <mc:Fallback xmlns="">
            <p:sp>
              <p:nvSpPr>
                <p:cNvPr id="30" name="TextBox 29">
                  <a:extLst>
                    <a:ext uri="{FF2B5EF4-FFF2-40B4-BE49-F238E27FC236}">
                      <a16:creationId xmlns:a16="http://schemas.microsoft.com/office/drawing/2014/main" id="{B9DC01AD-D7EC-994D-9886-B39B69AC048B}"/>
                    </a:ext>
                  </a:extLst>
                </p:cNvPr>
                <p:cNvSpPr txBox="1">
                  <a:spLocks noRot="1" noChangeAspect="1" noMove="1" noResize="1" noEditPoints="1" noAdjustHandles="1" noChangeArrowheads="1" noChangeShapeType="1" noTextEdit="1"/>
                </p:cNvSpPr>
                <p:nvPr/>
              </p:nvSpPr>
              <p:spPr>
                <a:xfrm>
                  <a:off x="7977573" y="3044615"/>
                  <a:ext cx="122743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53C6ACD-FF0B-4C47-8AE1-4F3B4E7B800B}"/>
                    </a:ext>
                  </a:extLst>
                </p:cNvPr>
                <p:cNvSpPr txBox="1"/>
                <p:nvPr/>
              </p:nvSpPr>
              <p:spPr>
                <a:xfrm>
                  <a:off x="6183781" y="3040162"/>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31" name="TextBox 30">
                  <a:extLst>
                    <a:ext uri="{FF2B5EF4-FFF2-40B4-BE49-F238E27FC236}">
                      <a16:creationId xmlns:a16="http://schemas.microsoft.com/office/drawing/2014/main" id="{3D75C5EE-7E10-D943-95C9-C895BB3E2969}"/>
                    </a:ext>
                  </a:extLst>
                </p:cNvPr>
                <p:cNvSpPr txBox="1">
                  <a:spLocks noRot="1" noChangeAspect="1" noMove="1" noResize="1" noEditPoints="1" noAdjustHandles="1" noChangeArrowheads="1" noChangeShapeType="1" noTextEdit="1"/>
                </p:cNvSpPr>
                <p:nvPr/>
              </p:nvSpPr>
              <p:spPr>
                <a:xfrm>
                  <a:off x="6183781" y="3040162"/>
                  <a:ext cx="122743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3FB12B2-18BA-CF45-80E4-7161CCBF6FAB}"/>
                    </a:ext>
                  </a:extLst>
                </p:cNvPr>
                <p:cNvSpPr txBox="1"/>
                <p:nvPr/>
              </p:nvSpPr>
              <p:spPr>
                <a:xfrm>
                  <a:off x="9831085" y="3040162"/>
                  <a:ext cx="12274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32" name="TextBox 31">
                  <a:extLst>
                    <a:ext uri="{FF2B5EF4-FFF2-40B4-BE49-F238E27FC236}">
                      <a16:creationId xmlns:a16="http://schemas.microsoft.com/office/drawing/2014/main" id="{F692EAEC-A781-7D4E-AAEC-960290C14AD0}"/>
                    </a:ext>
                  </a:extLst>
                </p:cNvPr>
                <p:cNvSpPr txBox="1">
                  <a:spLocks noRot="1" noChangeAspect="1" noMove="1" noResize="1" noEditPoints="1" noAdjustHandles="1" noChangeArrowheads="1" noChangeShapeType="1" noTextEdit="1"/>
                </p:cNvSpPr>
                <p:nvPr/>
              </p:nvSpPr>
              <p:spPr>
                <a:xfrm>
                  <a:off x="9831085" y="3040162"/>
                  <a:ext cx="1227438"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8CDD790-68D7-BA4D-9C23-6EB7F0A4E1C4}"/>
                    </a:ext>
                  </a:extLst>
                </p:cNvPr>
                <p:cNvSpPr txBox="1"/>
                <p:nvPr/>
              </p:nvSpPr>
              <p:spPr>
                <a:xfrm>
                  <a:off x="6189795" y="3536816"/>
                  <a:ext cx="12101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𝑎</m:t>
                            </m:r>
                          </m:sup>
                        </m:sSup>
                        <m:r>
                          <a:rPr lang="en-US" b="0" i="1" smtClean="0">
                            <a:latin typeface="Cambria Math" panose="02040503050406030204" pitchFamily="18" charset="0"/>
                          </a:rPr>
                          <m:t> </m:t>
                        </m:r>
                        <m:r>
                          <m:rPr>
                            <m:nor/>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𝑝</m:t>
                        </m:r>
                      </m:oMath>
                    </m:oMathPara>
                  </a14:m>
                  <a:endParaRPr lang="en-US" dirty="0"/>
                </a:p>
              </p:txBody>
            </p:sp>
          </mc:Choice>
          <mc:Fallback xmlns="">
            <p:sp>
              <p:nvSpPr>
                <p:cNvPr id="41" name="TextBox 40">
                  <a:extLst>
                    <a:ext uri="{FF2B5EF4-FFF2-40B4-BE49-F238E27FC236}">
                      <a16:creationId xmlns:a16="http://schemas.microsoft.com/office/drawing/2014/main" id="{78CDD790-68D7-BA4D-9C23-6EB7F0A4E1C4}"/>
                    </a:ext>
                  </a:extLst>
                </p:cNvPr>
                <p:cNvSpPr txBox="1">
                  <a:spLocks noRot="1" noChangeAspect="1" noMove="1" noResize="1" noEditPoints="1" noAdjustHandles="1" noChangeArrowheads="1" noChangeShapeType="1" noTextEdit="1"/>
                </p:cNvSpPr>
                <p:nvPr/>
              </p:nvSpPr>
              <p:spPr>
                <a:xfrm>
                  <a:off x="6189795" y="3536816"/>
                  <a:ext cx="1210180"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8E2B8DE-8341-D14E-AA38-8758780B650B}"/>
                    </a:ext>
                  </a:extLst>
                </p:cNvPr>
                <p:cNvSpPr txBox="1"/>
                <p:nvPr/>
              </p:nvSpPr>
              <p:spPr>
                <a:xfrm>
                  <a:off x="9847562" y="3536816"/>
                  <a:ext cx="1227438" cy="6449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𝐾</m:t>
                        </m:r>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𝑏</m:t>
                            </m:r>
                          </m:sup>
                        </m:sSup>
                        <m:r>
                          <m:rPr>
                            <m:nor/>
                          </m:rPr>
                          <a:rPr lang="en-US" b="0" i="0" smtClean="0">
                            <a:latin typeface="Cambria Math" panose="02040503050406030204" pitchFamily="18" charset="0"/>
                          </a:rPr>
                          <m:t> </m:t>
                        </m:r>
                        <m:r>
                          <m:rPr>
                            <m:nor/>
                          </m:rPr>
                          <a:rPr lang="en-US">
                            <a:latin typeface="Cambria Math" panose="02040503050406030204" pitchFamily="18" charset="0"/>
                          </a:rPr>
                          <m:t>mod</m:t>
                        </m:r>
                        <m:r>
                          <a:rPr lang="en-US" i="1">
                            <a:latin typeface="Cambria Math" panose="02040503050406030204" pitchFamily="18" charset="0"/>
                          </a:rPr>
                          <m:t> </m:t>
                        </m:r>
                        <m:r>
                          <a:rPr lang="en-US" i="1">
                            <a:latin typeface="Cambria Math" panose="02040503050406030204" pitchFamily="18" charset="0"/>
                          </a:rPr>
                          <m:t>𝑝</m:t>
                        </m:r>
                      </m:oMath>
                    </m:oMathPara>
                  </a14:m>
                  <a:endParaRPr lang="en-US" dirty="0"/>
                </a:p>
              </p:txBody>
            </p:sp>
          </mc:Choice>
          <mc:Fallback xmlns="">
            <p:sp>
              <p:nvSpPr>
                <p:cNvPr id="42" name="TextBox 41">
                  <a:extLst>
                    <a:ext uri="{FF2B5EF4-FFF2-40B4-BE49-F238E27FC236}">
                      <a16:creationId xmlns:a16="http://schemas.microsoft.com/office/drawing/2014/main" id="{78E2B8DE-8341-D14E-AA38-8758780B650B}"/>
                    </a:ext>
                  </a:extLst>
                </p:cNvPr>
                <p:cNvSpPr txBox="1">
                  <a:spLocks noRot="1" noChangeAspect="1" noMove="1" noResize="1" noEditPoints="1" noAdjustHandles="1" noChangeArrowheads="1" noChangeShapeType="1" noTextEdit="1"/>
                </p:cNvSpPr>
                <p:nvPr/>
              </p:nvSpPr>
              <p:spPr>
                <a:xfrm>
                  <a:off x="9847562" y="3536816"/>
                  <a:ext cx="1227438" cy="644920"/>
                </a:xfrm>
                <a:prstGeom prst="rect">
                  <a:avLst/>
                </a:prstGeom>
                <a:blipFill>
                  <a:blip r:embed="rId10"/>
                  <a:stretch>
                    <a:fillRect/>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2F22C155-1690-9949-BB0B-9894020D2BB5}"/>
                </a:ext>
              </a:extLst>
            </p:cNvPr>
            <p:cNvCxnSpPr>
              <a:cxnSpLocks/>
            </p:cNvCxnSpPr>
            <p:nvPr/>
          </p:nvCxnSpPr>
          <p:spPr>
            <a:xfrm>
              <a:off x="9830982" y="1690688"/>
              <a:ext cx="0" cy="244470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09594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B12F-0EEF-9441-A468-7C244BC057DD}"/>
              </a:ext>
            </a:extLst>
          </p:cNvPr>
          <p:cNvSpPr>
            <a:spLocks noGrp="1"/>
          </p:cNvSpPr>
          <p:nvPr>
            <p:ph type="title"/>
          </p:nvPr>
        </p:nvSpPr>
        <p:spPr>
          <a:xfrm>
            <a:off x="833002" y="365126"/>
            <a:ext cx="3973667" cy="1507720"/>
          </a:xfrm>
        </p:spPr>
        <p:txBody>
          <a:bodyPr>
            <a:normAutofit/>
          </a:bodyPr>
          <a:lstStyle/>
          <a:p>
            <a:r>
              <a:rPr lang="en-US" dirty="0">
                <a:solidFill>
                  <a:srgbClr val="FFFFFF"/>
                </a:solidFill>
              </a:rPr>
              <a:t>Who are your adversaries?</a:t>
            </a:r>
          </a:p>
        </p:txBody>
      </p:sp>
      <p:sp>
        <p:nvSpPr>
          <p:cNvPr id="4" name="Date Placeholder 3">
            <a:extLst>
              <a:ext uri="{FF2B5EF4-FFF2-40B4-BE49-F238E27FC236}">
                <a16:creationId xmlns:a16="http://schemas.microsoft.com/office/drawing/2014/main" id="{81802B10-C2C0-7545-943C-9977581C9E60}"/>
              </a:ext>
            </a:extLst>
          </p:cNvPr>
          <p:cNvSpPr>
            <a:spLocks noGrp="1"/>
          </p:cNvSpPr>
          <p:nvPr>
            <p:ph type="dt" sz="half" idx="10"/>
          </p:nvPr>
        </p:nvSpPr>
        <p:spPr/>
        <p:txBody>
          <a:bodyPr>
            <a:normAutofit/>
          </a:bodyPr>
          <a:lstStyle/>
          <a:p>
            <a:fld id="{B4BFE08A-A2CF-5947-80F1-31BE538AD869}" type="datetime1">
              <a:rPr lang="en-US" smtClean="0">
                <a:solidFill>
                  <a:srgbClr val="FFFFFF">
                    <a:alpha val="80000"/>
                  </a:srgbClr>
                </a:solidFill>
              </a:rPr>
              <a:t>5/28/21</a:t>
            </a:fld>
            <a:endParaRPr lang="en-US">
              <a:solidFill>
                <a:srgbClr val="FFFFFF">
                  <a:alpha val="80000"/>
                </a:srgbClr>
              </a:solidFill>
            </a:endParaRPr>
          </a:p>
        </p:txBody>
      </p:sp>
      <p:sp>
        <p:nvSpPr>
          <p:cNvPr id="5" name="Footer Placeholder 4">
            <a:extLst>
              <a:ext uri="{FF2B5EF4-FFF2-40B4-BE49-F238E27FC236}">
                <a16:creationId xmlns:a16="http://schemas.microsoft.com/office/drawing/2014/main" id="{EE9B93E9-EB7E-DC4D-BE88-8F1F28CE70AD}"/>
              </a:ext>
            </a:extLst>
          </p:cNvPr>
          <p:cNvSpPr>
            <a:spLocks noGrp="1"/>
          </p:cNvSpPr>
          <p:nvPr>
            <p:ph type="ftr" sz="quarter" idx="11"/>
          </p:nvPr>
        </p:nvSpPr>
        <p:spPr/>
        <p:txBody>
          <a:bodyPr anchor="ctr">
            <a:normAutofit/>
          </a:bodyPr>
          <a:lstStyle/>
          <a:p>
            <a:pPr>
              <a:spcAft>
                <a:spcPts val="600"/>
              </a:spcAft>
            </a:pPr>
            <a:r>
              <a:rPr lang="en-US">
                <a:solidFill>
                  <a:srgbClr val="FFFFFF">
                    <a:alpha val="80000"/>
                  </a:srgbClr>
                </a:solidFill>
              </a:rPr>
              <a:t>© 2021 Darrell Long</a:t>
            </a:r>
          </a:p>
        </p:txBody>
      </p:sp>
      <p:sp>
        <p:nvSpPr>
          <p:cNvPr id="9" name="Line">
            <a:extLst>
              <a:ext uri="{FF2B5EF4-FFF2-40B4-BE49-F238E27FC236}">
                <a16:creationId xmlns:a16="http://schemas.microsoft.com/office/drawing/2014/main" id="{79BF9A4B-640B-5A4B-B888-5C16AD2173A8}"/>
              </a:ext>
            </a:extLst>
          </p:cNvPr>
          <p:cNvSpPr/>
          <p:nvPr/>
        </p:nvSpPr>
        <p:spPr>
          <a:xfrm flipV="1">
            <a:off x="1956965" y="2034787"/>
            <a:ext cx="1" cy="4029653"/>
          </a:xfrm>
          <a:prstGeom prst="line">
            <a:avLst/>
          </a:prstGeom>
          <a:ln w="50800">
            <a:solidFill>
              <a:schemeClr val="tx1"/>
            </a:solidFill>
            <a:miter lim="400000"/>
            <a:tailEnd type="triangle"/>
          </a:ln>
        </p:spPr>
        <p:txBody>
          <a:bodyPr lIns="35719" tIns="35719" rIns="35719" bIns="35719" anchor="ctr"/>
          <a:lstStyle/>
          <a:p>
            <a:pPr>
              <a:defRPr sz="2400"/>
            </a:pPr>
            <a:endParaRPr sz="1687"/>
          </a:p>
        </p:txBody>
      </p:sp>
      <p:sp>
        <p:nvSpPr>
          <p:cNvPr id="11" name="Line">
            <a:extLst>
              <a:ext uri="{FF2B5EF4-FFF2-40B4-BE49-F238E27FC236}">
                <a16:creationId xmlns:a16="http://schemas.microsoft.com/office/drawing/2014/main" id="{B5189F81-33EC-C044-AAEE-A5E8DD048E95}"/>
              </a:ext>
            </a:extLst>
          </p:cNvPr>
          <p:cNvSpPr/>
          <p:nvPr/>
        </p:nvSpPr>
        <p:spPr>
          <a:xfrm>
            <a:off x="1939105" y="6046012"/>
            <a:ext cx="6869996" cy="1"/>
          </a:xfrm>
          <a:prstGeom prst="line">
            <a:avLst/>
          </a:prstGeom>
          <a:ln w="50800">
            <a:solidFill>
              <a:schemeClr val="tx1"/>
            </a:solidFill>
            <a:miter lim="400000"/>
            <a:tailEnd type="triangle"/>
          </a:ln>
        </p:spPr>
        <p:txBody>
          <a:bodyPr lIns="35719" tIns="35719" rIns="35719" bIns="35719" anchor="ctr"/>
          <a:lstStyle/>
          <a:p>
            <a:pPr>
              <a:defRPr sz="2400"/>
            </a:pPr>
            <a:endParaRPr sz="1687"/>
          </a:p>
        </p:txBody>
      </p:sp>
      <p:sp>
        <p:nvSpPr>
          <p:cNvPr id="13" name="Sophistication">
            <a:extLst>
              <a:ext uri="{FF2B5EF4-FFF2-40B4-BE49-F238E27FC236}">
                <a16:creationId xmlns:a16="http://schemas.microsoft.com/office/drawing/2014/main" id="{092B67CF-A543-2748-A418-79AF9F572115}"/>
              </a:ext>
            </a:extLst>
          </p:cNvPr>
          <p:cNvSpPr txBox="1"/>
          <p:nvPr/>
        </p:nvSpPr>
        <p:spPr>
          <a:xfrm rot="16200000">
            <a:off x="1145478" y="4081273"/>
            <a:ext cx="99886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Sophistication</a:t>
            </a:r>
          </a:p>
        </p:txBody>
      </p:sp>
      <p:sp>
        <p:nvSpPr>
          <p:cNvPr id="15" name="Budget">
            <a:extLst>
              <a:ext uri="{FF2B5EF4-FFF2-40B4-BE49-F238E27FC236}">
                <a16:creationId xmlns:a16="http://schemas.microsoft.com/office/drawing/2014/main" id="{59982707-C0AB-8144-BA6C-71B420AC0CAE}"/>
              </a:ext>
            </a:extLst>
          </p:cNvPr>
          <p:cNvSpPr txBox="1"/>
          <p:nvPr/>
        </p:nvSpPr>
        <p:spPr>
          <a:xfrm>
            <a:off x="4811335" y="6224472"/>
            <a:ext cx="539571"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Budget</a:t>
            </a:r>
          </a:p>
        </p:txBody>
      </p:sp>
      <p:pic>
        <p:nvPicPr>
          <p:cNvPr id="16" name="760px-Mossad_seal.svg.png" descr="760px-Mossad_seal.svg.png">
            <a:extLst>
              <a:ext uri="{FF2B5EF4-FFF2-40B4-BE49-F238E27FC236}">
                <a16:creationId xmlns:a16="http://schemas.microsoft.com/office/drawing/2014/main" id="{59419460-0ABC-E940-A3E5-351C69F2900D}"/>
              </a:ext>
            </a:extLst>
          </p:cNvPr>
          <p:cNvPicPr>
            <a:picLocks noChangeAspect="1"/>
          </p:cNvPicPr>
          <p:nvPr/>
        </p:nvPicPr>
        <p:blipFill>
          <a:blip r:embed="rId2"/>
          <a:stretch>
            <a:fillRect/>
          </a:stretch>
        </p:blipFill>
        <p:spPr>
          <a:xfrm>
            <a:off x="4438119" y="1893930"/>
            <a:ext cx="909155" cy="909155"/>
          </a:xfrm>
          <a:prstGeom prst="rect">
            <a:avLst/>
          </a:prstGeom>
          <a:ln w="12700">
            <a:miter lim="400000"/>
          </a:ln>
        </p:spPr>
      </p:pic>
      <p:pic>
        <p:nvPicPr>
          <p:cNvPr id="17" name="Coat_of_arms_of_the_Russian_Federal_Agency_of_Government_Communications_and_Information.svg.png" descr="Coat_of_arms_of_the_Russian_Federal_Agency_of_Government_Communications_and_Information.svg.png">
            <a:extLst>
              <a:ext uri="{FF2B5EF4-FFF2-40B4-BE49-F238E27FC236}">
                <a16:creationId xmlns:a16="http://schemas.microsoft.com/office/drawing/2014/main" id="{6BF55D1D-685B-694F-88D3-E6E08F051A3B}"/>
              </a:ext>
            </a:extLst>
          </p:cNvPr>
          <p:cNvPicPr>
            <a:picLocks noChangeAspect="1"/>
          </p:cNvPicPr>
          <p:nvPr/>
        </p:nvPicPr>
        <p:blipFill>
          <a:blip r:embed="rId3"/>
          <a:stretch>
            <a:fillRect/>
          </a:stretch>
        </p:blipFill>
        <p:spPr>
          <a:xfrm>
            <a:off x="6337854" y="1831404"/>
            <a:ext cx="909155" cy="903449"/>
          </a:xfrm>
          <a:prstGeom prst="rect">
            <a:avLst/>
          </a:prstGeom>
          <a:ln w="12700">
            <a:miter lim="400000"/>
          </a:ln>
        </p:spPr>
      </p:pic>
      <p:pic>
        <p:nvPicPr>
          <p:cNvPr id="18" name="Chinese_Department_of_National_Security.png" descr="Chinese_Department_of_National_Security.png">
            <a:extLst>
              <a:ext uri="{FF2B5EF4-FFF2-40B4-BE49-F238E27FC236}">
                <a16:creationId xmlns:a16="http://schemas.microsoft.com/office/drawing/2014/main" id="{C1DA446E-2ECB-9C44-AA22-E1B68742BF26}"/>
              </a:ext>
            </a:extLst>
          </p:cNvPr>
          <p:cNvPicPr>
            <a:picLocks noChangeAspect="1"/>
          </p:cNvPicPr>
          <p:nvPr/>
        </p:nvPicPr>
        <p:blipFill>
          <a:blip r:embed="rId4"/>
          <a:stretch>
            <a:fillRect/>
          </a:stretch>
        </p:blipFill>
        <p:spPr>
          <a:xfrm>
            <a:off x="7702984" y="2437913"/>
            <a:ext cx="909154" cy="905059"/>
          </a:xfrm>
          <a:prstGeom prst="rect">
            <a:avLst/>
          </a:prstGeom>
          <a:ln w="12700">
            <a:miter lim="400000"/>
          </a:ln>
        </p:spPr>
      </p:pic>
      <p:pic>
        <p:nvPicPr>
          <p:cNvPr id="19" name="2000px-National_Security_Agency.svg.png" descr="2000px-National_Security_Agency.svg.png">
            <a:extLst>
              <a:ext uri="{FF2B5EF4-FFF2-40B4-BE49-F238E27FC236}">
                <a16:creationId xmlns:a16="http://schemas.microsoft.com/office/drawing/2014/main" id="{B4F4C25E-4026-9F41-9849-05769BBF82F0}"/>
              </a:ext>
            </a:extLst>
          </p:cNvPr>
          <p:cNvPicPr>
            <a:picLocks noChangeAspect="1"/>
          </p:cNvPicPr>
          <p:nvPr/>
        </p:nvPicPr>
        <p:blipFill>
          <a:blip r:embed="rId5"/>
          <a:stretch>
            <a:fillRect/>
          </a:stretch>
        </p:blipFill>
        <p:spPr>
          <a:xfrm>
            <a:off x="8068833" y="1576399"/>
            <a:ext cx="909059" cy="909059"/>
          </a:xfrm>
          <a:prstGeom prst="rect">
            <a:avLst/>
          </a:prstGeom>
          <a:ln w="12700">
            <a:miter lim="400000"/>
          </a:ln>
        </p:spPr>
      </p:pic>
      <p:pic>
        <p:nvPicPr>
          <p:cNvPr id="21" name="dgsi.png" descr="dgsi.png">
            <a:extLst>
              <a:ext uri="{FF2B5EF4-FFF2-40B4-BE49-F238E27FC236}">
                <a16:creationId xmlns:a16="http://schemas.microsoft.com/office/drawing/2014/main" id="{332EE234-F390-3A42-BF59-1E2D9E275D8C}"/>
              </a:ext>
            </a:extLst>
          </p:cNvPr>
          <p:cNvPicPr>
            <a:picLocks noChangeAspect="1"/>
          </p:cNvPicPr>
          <p:nvPr/>
        </p:nvPicPr>
        <p:blipFill>
          <a:blip r:embed="rId6"/>
          <a:stretch>
            <a:fillRect/>
          </a:stretch>
        </p:blipFill>
        <p:spPr>
          <a:xfrm>
            <a:off x="5059473" y="2980790"/>
            <a:ext cx="909155" cy="699969"/>
          </a:xfrm>
          <a:prstGeom prst="rect">
            <a:avLst/>
          </a:prstGeom>
          <a:ln w="12700">
            <a:miter lim="400000"/>
          </a:ln>
        </p:spPr>
      </p:pic>
      <p:pic>
        <p:nvPicPr>
          <p:cNvPr id="22" name="Anonymous_mask.png" descr="Anonymous_mask.png">
            <a:extLst>
              <a:ext uri="{FF2B5EF4-FFF2-40B4-BE49-F238E27FC236}">
                <a16:creationId xmlns:a16="http://schemas.microsoft.com/office/drawing/2014/main" id="{572387F8-AFD4-6746-9B4F-D74148B32DF1}"/>
              </a:ext>
            </a:extLst>
          </p:cNvPr>
          <p:cNvPicPr>
            <a:picLocks noChangeAspect="1"/>
          </p:cNvPicPr>
          <p:nvPr/>
        </p:nvPicPr>
        <p:blipFill>
          <a:blip r:embed="rId7"/>
          <a:stretch>
            <a:fillRect/>
          </a:stretch>
        </p:blipFill>
        <p:spPr>
          <a:xfrm>
            <a:off x="1920759" y="4788545"/>
            <a:ext cx="909155" cy="1030375"/>
          </a:xfrm>
          <a:prstGeom prst="rect">
            <a:avLst/>
          </a:prstGeom>
          <a:ln w="12700">
            <a:miter lim="400000"/>
          </a:ln>
        </p:spPr>
      </p:pic>
      <p:pic>
        <p:nvPicPr>
          <p:cNvPr id="23" name="islamic_state_of_iraq.jpg" descr="islamic_state_of_iraq.jpg">
            <a:extLst>
              <a:ext uri="{FF2B5EF4-FFF2-40B4-BE49-F238E27FC236}">
                <a16:creationId xmlns:a16="http://schemas.microsoft.com/office/drawing/2014/main" id="{68DD003E-A095-3940-876F-C74F29EC9F2E}"/>
              </a:ext>
            </a:extLst>
          </p:cNvPr>
          <p:cNvPicPr>
            <a:picLocks noChangeAspect="1"/>
          </p:cNvPicPr>
          <p:nvPr/>
        </p:nvPicPr>
        <p:blipFill>
          <a:blip r:embed="rId8"/>
          <a:stretch>
            <a:fillRect/>
          </a:stretch>
        </p:blipFill>
        <p:spPr>
          <a:xfrm>
            <a:off x="3475443" y="4330200"/>
            <a:ext cx="909155" cy="605952"/>
          </a:xfrm>
          <a:prstGeom prst="rect">
            <a:avLst/>
          </a:prstGeom>
          <a:ln w="12700">
            <a:miter lim="400000"/>
          </a:ln>
        </p:spPr>
      </p:pic>
      <p:pic>
        <p:nvPicPr>
          <p:cNvPr id="24" name="2000px-BND_Logo.svg.png" descr="2000px-BND_Logo.svg.png">
            <a:extLst>
              <a:ext uri="{FF2B5EF4-FFF2-40B4-BE49-F238E27FC236}">
                <a16:creationId xmlns:a16="http://schemas.microsoft.com/office/drawing/2014/main" id="{45B26137-C38F-C84D-8506-240841F255FE}"/>
              </a:ext>
            </a:extLst>
          </p:cNvPr>
          <p:cNvPicPr>
            <a:picLocks noChangeAspect="1"/>
          </p:cNvPicPr>
          <p:nvPr/>
        </p:nvPicPr>
        <p:blipFill>
          <a:blip r:embed="rId9"/>
          <a:stretch>
            <a:fillRect/>
          </a:stretch>
        </p:blipFill>
        <p:spPr>
          <a:xfrm>
            <a:off x="5990187" y="3425475"/>
            <a:ext cx="909155" cy="795511"/>
          </a:xfrm>
          <a:prstGeom prst="rect">
            <a:avLst/>
          </a:prstGeom>
          <a:ln w="12700">
            <a:miter lim="400000"/>
          </a:ln>
        </p:spPr>
      </p:pic>
      <p:grpSp>
        <p:nvGrpSpPr>
          <p:cNvPr id="25" name="Group">
            <a:extLst>
              <a:ext uri="{FF2B5EF4-FFF2-40B4-BE49-F238E27FC236}">
                <a16:creationId xmlns:a16="http://schemas.microsoft.com/office/drawing/2014/main" id="{42C19E87-7254-1647-8DFB-29FC0CF249D5}"/>
              </a:ext>
            </a:extLst>
          </p:cNvPr>
          <p:cNvGrpSpPr/>
          <p:nvPr/>
        </p:nvGrpSpPr>
        <p:grpSpPr>
          <a:xfrm>
            <a:off x="4334334" y="2070280"/>
            <a:ext cx="776884" cy="3949137"/>
            <a:chOff x="1346774" y="-410029"/>
            <a:chExt cx="1104901" cy="5616550"/>
          </a:xfrm>
        </p:grpSpPr>
        <p:pic>
          <p:nvPicPr>
            <p:cNvPr id="26" name="Line Line" descr="Line Line">
              <a:extLst>
                <a:ext uri="{FF2B5EF4-FFF2-40B4-BE49-F238E27FC236}">
                  <a16:creationId xmlns:a16="http://schemas.microsoft.com/office/drawing/2014/main" id="{54E24DD7-7D57-3442-AAE2-2F2DB1600FB0}"/>
                </a:ext>
              </a:extLst>
            </p:cNvPr>
            <p:cNvPicPr>
              <a:picLocks/>
            </p:cNvPicPr>
            <p:nvPr/>
          </p:nvPicPr>
          <p:blipFill>
            <a:blip r:embed="rId10"/>
            <a:stretch>
              <a:fillRect/>
            </a:stretch>
          </p:blipFill>
          <p:spPr>
            <a:xfrm rot="3600000">
              <a:off x="-1422974" y="2360572"/>
              <a:ext cx="5615697" cy="76201"/>
            </a:xfrm>
            <a:prstGeom prst="rect">
              <a:avLst/>
            </a:prstGeom>
            <a:effectLst/>
          </p:spPr>
        </p:pic>
        <p:pic>
          <p:nvPicPr>
            <p:cNvPr id="27" name="Line Line" descr="Line Line">
              <a:extLst>
                <a:ext uri="{FF2B5EF4-FFF2-40B4-BE49-F238E27FC236}">
                  <a16:creationId xmlns:a16="http://schemas.microsoft.com/office/drawing/2014/main" id="{7EEC5514-FA06-C040-9407-7BB7EFCBD70A}"/>
                </a:ext>
              </a:extLst>
            </p:cNvPr>
            <p:cNvPicPr>
              <a:picLocks/>
            </p:cNvPicPr>
            <p:nvPr/>
          </p:nvPicPr>
          <p:blipFill>
            <a:blip r:embed="rId11"/>
            <a:stretch>
              <a:fillRect/>
            </a:stretch>
          </p:blipFill>
          <p:spPr>
            <a:xfrm rot="3596052">
              <a:off x="-388777" y="2354222"/>
              <a:ext cx="5604703" cy="76201"/>
            </a:xfrm>
            <a:prstGeom prst="rect">
              <a:avLst/>
            </a:prstGeom>
            <a:effectLst/>
          </p:spPr>
        </p:pic>
        <p:sp>
          <p:nvSpPr>
            <p:cNvPr id="28" name="Vast Gulf">
              <a:extLst>
                <a:ext uri="{FF2B5EF4-FFF2-40B4-BE49-F238E27FC236}">
                  <a16:creationId xmlns:a16="http://schemas.microsoft.com/office/drawing/2014/main" id="{27570EA8-5ADF-204E-9EA4-D87B408B30EF}"/>
                </a:ext>
              </a:extLst>
            </p:cNvPr>
            <p:cNvSpPr txBox="1"/>
            <p:nvPr/>
          </p:nvSpPr>
          <p:spPr>
            <a:xfrm rot="3600000">
              <a:off x="1357469" y="2026411"/>
              <a:ext cx="939290" cy="379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1266"/>
                <a:t>Vast Gulf</a:t>
              </a:r>
            </a:p>
          </p:txBody>
        </p:sp>
      </p:grpSp>
      <p:pic>
        <p:nvPicPr>
          <p:cNvPr id="6" name="Picture 5">
            <a:extLst>
              <a:ext uri="{FF2B5EF4-FFF2-40B4-BE49-F238E27FC236}">
                <a16:creationId xmlns:a16="http://schemas.microsoft.com/office/drawing/2014/main" id="{D330719A-8534-4E4D-AB68-C7EB280614DF}"/>
              </a:ext>
            </a:extLst>
          </p:cNvPr>
          <p:cNvPicPr>
            <a:picLocks noChangeAspect="1"/>
          </p:cNvPicPr>
          <p:nvPr/>
        </p:nvPicPr>
        <p:blipFill>
          <a:blip r:embed="rId12"/>
          <a:stretch>
            <a:fillRect/>
          </a:stretch>
        </p:blipFill>
        <p:spPr>
          <a:xfrm>
            <a:off x="2911659" y="2993923"/>
            <a:ext cx="863104" cy="863104"/>
          </a:xfrm>
          <a:prstGeom prst="rect">
            <a:avLst/>
          </a:prstGeom>
        </p:spPr>
      </p:pic>
      <p:sp>
        <p:nvSpPr>
          <p:cNvPr id="7" name="Right Brace 6">
            <a:extLst>
              <a:ext uri="{FF2B5EF4-FFF2-40B4-BE49-F238E27FC236}">
                <a16:creationId xmlns:a16="http://schemas.microsoft.com/office/drawing/2014/main" id="{5EF6C13D-8EDD-4240-B745-24F6D9C49DFB}"/>
              </a:ext>
            </a:extLst>
          </p:cNvPr>
          <p:cNvSpPr/>
          <p:nvPr/>
        </p:nvSpPr>
        <p:spPr>
          <a:xfrm>
            <a:off x="9082216" y="1359243"/>
            <a:ext cx="419466" cy="1971531"/>
          </a:xfrm>
          <a:prstGeom prst="righ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Dan_Kaminsky_cropped.png" descr="Dan_Kaminsky_cropped.png">
            <a:extLst>
              <a:ext uri="{FF2B5EF4-FFF2-40B4-BE49-F238E27FC236}">
                <a16:creationId xmlns:a16="http://schemas.microsoft.com/office/drawing/2014/main" id="{75F226EB-2BDD-824E-872E-0E5D7DD0AC51}"/>
              </a:ext>
            </a:extLst>
          </p:cNvPr>
          <p:cNvPicPr>
            <a:picLocks noChangeAspect="1"/>
          </p:cNvPicPr>
          <p:nvPr/>
        </p:nvPicPr>
        <p:blipFill>
          <a:blip r:embed="rId13"/>
          <a:stretch>
            <a:fillRect/>
          </a:stretch>
        </p:blipFill>
        <p:spPr>
          <a:xfrm>
            <a:off x="2041312" y="3206122"/>
            <a:ext cx="773991" cy="1030375"/>
          </a:xfrm>
          <a:prstGeom prst="rect">
            <a:avLst/>
          </a:prstGeom>
          <a:ln w="12700">
            <a:miter lim="400000"/>
          </a:ln>
        </p:spPr>
      </p:pic>
      <p:sp>
        <p:nvSpPr>
          <p:cNvPr id="8" name="TextBox 7">
            <a:extLst>
              <a:ext uri="{FF2B5EF4-FFF2-40B4-BE49-F238E27FC236}">
                <a16:creationId xmlns:a16="http://schemas.microsoft.com/office/drawing/2014/main" id="{5FA58EBB-98AC-2842-B35C-AF2129851E99}"/>
              </a:ext>
            </a:extLst>
          </p:cNvPr>
          <p:cNvSpPr txBox="1"/>
          <p:nvPr/>
        </p:nvSpPr>
        <p:spPr>
          <a:xfrm>
            <a:off x="9625913" y="2012940"/>
            <a:ext cx="1878227" cy="646331"/>
          </a:xfrm>
          <a:prstGeom prst="rect">
            <a:avLst/>
          </a:prstGeom>
          <a:noFill/>
        </p:spPr>
        <p:txBody>
          <a:bodyPr wrap="square" rtlCol="0">
            <a:spAutoFit/>
          </a:bodyPr>
          <a:lstStyle/>
          <a:p>
            <a:r>
              <a:rPr lang="en-US" dirty="0"/>
              <a:t>If they target you, they will get you.</a:t>
            </a:r>
          </a:p>
        </p:txBody>
      </p:sp>
      <p:sp>
        <p:nvSpPr>
          <p:cNvPr id="3" name="Slide Number Placeholder 2">
            <a:extLst>
              <a:ext uri="{FF2B5EF4-FFF2-40B4-BE49-F238E27FC236}">
                <a16:creationId xmlns:a16="http://schemas.microsoft.com/office/drawing/2014/main" id="{7AD0881F-47B8-8A47-A8FC-37D6C34AF18E}"/>
              </a:ext>
            </a:extLst>
          </p:cNvPr>
          <p:cNvSpPr>
            <a:spLocks noGrp="1"/>
          </p:cNvSpPr>
          <p:nvPr>
            <p:ph type="sldNum" sz="quarter" idx="12"/>
          </p:nvPr>
        </p:nvSpPr>
        <p:spPr/>
        <p:txBody>
          <a:bodyPr/>
          <a:lstStyle/>
          <a:p>
            <a:fld id="{6447A55C-D137-174D-A1D2-1FB8578497C7}" type="slidenum">
              <a:rPr lang="en-US" smtClean="0"/>
              <a:t>3</a:t>
            </a:fld>
            <a:endParaRPr lang="en-US"/>
          </a:p>
        </p:txBody>
      </p:sp>
    </p:spTree>
    <p:extLst>
      <p:ext uri="{BB962C8B-B14F-4D97-AF65-F5344CB8AC3E}">
        <p14:creationId xmlns:p14="http://schemas.microsoft.com/office/powerpoint/2010/main" val="116750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300"/>
                                  </p:stCondLst>
                                  <p:iterate>
                                    <p:tmAbs val="0"/>
                                  </p:iterate>
                                  <p:childTnLst>
                                    <p:set>
                                      <p:cBhvr>
                                        <p:cTn id="11" fill="hold"/>
                                        <p:tgtEl>
                                          <p:spTgt spid="22"/>
                                        </p:tgtEl>
                                        <p:attrNameLst>
                                          <p:attrName>style.visibility</p:attrName>
                                        </p:attrNameLst>
                                      </p:cBhvr>
                                      <p:to>
                                        <p:strVal val="visible"/>
                                      </p:to>
                                    </p:set>
                                    <p:anim calcmode="lin" valueType="num">
                                      <p:cBhvr>
                                        <p:cTn id="12" dur="500" fill="hold"/>
                                        <p:tgtEl>
                                          <p:spTgt spid="22"/>
                                        </p:tgtEl>
                                        <p:attrNameLst>
                                          <p:attrName>ppt_x</p:attrName>
                                        </p:attrNameLst>
                                      </p:cBhvr>
                                      <p:tavLst>
                                        <p:tav tm="0">
                                          <p:val>
                                            <p:strVal val="#ppt_x"/>
                                          </p:val>
                                        </p:tav>
                                        <p:tav tm="100000">
                                          <p:val>
                                            <p:strVal val="#ppt_x"/>
                                          </p:val>
                                        </p:tav>
                                      </p:tavLst>
                                    </p:anim>
                                    <p:anim calcmode="lin" valueType="num">
                                      <p:cBhvr>
                                        <p:cTn id="13" dur="500" fill="hold"/>
                                        <p:tgtEl>
                                          <p:spTgt spid="22"/>
                                        </p:tgtEl>
                                        <p:attrNameLst>
                                          <p:attrName>ppt_y</p:attrName>
                                        </p:attrNameLst>
                                      </p:cBhvr>
                                      <p:tavLst>
                                        <p:tav tm="0">
                                          <p:val>
                                            <p:strVal val="0-#ppt_h/2"/>
                                          </p:val>
                                        </p:tav>
                                        <p:tav tm="100000">
                                          <p:val>
                                            <p:strVal val="#ppt_y"/>
                                          </p:val>
                                        </p:tav>
                                      </p:tavLst>
                                    </p:anim>
                                  </p:childTnLst>
                                </p:cTn>
                              </p:par>
                            </p:childTnLst>
                          </p:cTn>
                        </p:par>
                        <p:par>
                          <p:cTn id="14" fill="hold">
                            <p:stCondLst>
                              <p:cond delay="1300"/>
                            </p:stCondLst>
                            <p:childTnLst>
                              <p:par>
                                <p:cTn id="15" presetID="2" presetClass="entr" presetSubtype="1" fill="hold" grpId="0" nodeType="afterEffect">
                                  <p:stCondLst>
                                    <p:cond delay="0"/>
                                  </p:stCondLst>
                                  <p:iterate>
                                    <p:tmAbs val="0"/>
                                  </p:iterate>
                                  <p:childTnLst>
                                    <p:set>
                                      <p:cBhvr>
                                        <p:cTn id="16" fill="hold"/>
                                        <p:tgtEl>
                                          <p:spTgt spid="23"/>
                                        </p:tgtEl>
                                        <p:attrNameLst>
                                          <p:attrName>style.visibility</p:attrName>
                                        </p:attrNameLst>
                                      </p:cBhvr>
                                      <p:to>
                                        <p:strVal val="visible"/>
                                      </p:to>
                                    </p:set>
                                    <p:anim calcmode="lin" valueType="num">
                                      <p:cBhvr>
                                        <p:cTn id="17" dur="300" fill="hold"/>
                                        <p:tgtEl>
                                          <p:spTgt spid="23"/>
                                        </p:tgtEl>
                                        <p:attrNameLst>
                                          <p:attrName>ppt_x</p:attrName>
                                        </p:attrNameLst>
                                      </p:cBhvr>
                                      <p:tavLst>
                                        <p:tav tm="0">
                                          <p:val>
                                            <p:strVal val="#ppt_x"/>
                                          </p:val>
                                        </p:tav>
                                        <p:tav tm="100000">
                                          <p:val>
                                            <p:strVal val="#ppt_x"/>
                                          </p:val>
                                        </p:tav>
                                      </p:tavLst>
                                    </p:anim>
                                    <p:anim calcmode="lin" valueType="num">
                                      <p:cBhvr>
                                        <p:cTn id="18" dur="300" fill="hold"/>
                                        <p:tgtEl>
                                          <p:spTgt spid="23"/>
                                        </p:tgtEl>
                                        <p:attrNameLst>
                                          <p:attrName>ppt_y</p:attrName>
                                        </p:attrNameLst>
                                      </p:cBhvr>
                                      <p:tavLst>
                                        <p:tav tm="0">
                                          <p:val>
                                            <p:strVal val="0-#ppt_h/2"/>
                                          </p:val>
                                        </p:tav>
                                        <p:tav tm="100000">
                                          <p:val>
                                            <p:strVal val="#ppt_y"/>
                                          </p:val>
                                        </p:tav>
                                      </p:tavLst>
                                    </p:anim>
                                  </p:childTnLst>
                                </p:cTn>
                              </p:par>
                            </p:childTnLst>
                          </p:cTn>
                        </p:par>
                        <p:par>
                          <p:cTn id="19" fill="hold">
                            <p:stCondLst>
                              <p:cond delay="1600"/>
                            </p:stCondLst>
                            <p:childTnLst>
                              <p:par>
                                <p:cTn id="20" presetID="2" presetClass="entr" presetSubtype="1" fill="hold" grpId="0" nodeType="afterEffect">
                                  <p:stCondLst>
                                    <p:cond delay="0"/>
                                  </p:stCondLst>
                                  <p:iterate>
                                    <p:tmAbs val="0"/>
                                  </p:iterate>
                                  <p:childTnLst>
                                    <p:set>
                                      <p:cBhvr>
                                        <p:cTn id="21" fill="hold"/>
                                        <p:tgtEl>
                                          <p:spTgt spid="29"/>
                                        </p:tgtEl>
                                        <p:attrNameLst>
                                          <p:attrName>style.visibility</p:attrName>
                                        </p:attrNameLst>
                                      </p:cBhvr>
                                      <p:to>
                                        <p:strVal val="visible"/>
                                      </p:to>
                                    </p:set>
                                    <p:anim calcmode="lin" valueType="num">
                                      <p:cBhvr>
                                        <p:cTn id="22" dur="300" fill="hold"/>
                                        <p:tgtEl>
                                          <p:spTgt spid="29"/>
                                        </p:tgtEl>
                                        <p:attrNameLst>
                                          <p:attrName>ppt_x</p:attrName>
                                        </p:attrNameLst>
                                      </p:cBhvr>
                                      <p:tavLst>
                                        <p:tav tm="0">
                                          <p:val>
                                            <p:strVal val="#ppt_x"/>
                                          </p:val>
                                        </p:tav>
                                        <p:tav tm="100000">
                                          <p:val>
                                            <p:strVal val="#ppt_x"/>
                                          </p:val>
                                        </p:tav>
                                      </p:tavLst>
                                    </p:anim>
                                    <p:anim calcmode="lin" valueType="num">
                                      <p:cBhvr>
                                        <p:cTn id="23" dur="300" fill="hold"/>
                                        <p:tgtEl>
                                          <p:spTgt spid="29"/>
                                        </p:tgtEl>
                                        <p:attrNameLst>
                                          <p:attrName>ppt_y</p:attrName>
                                        </p:attrNameLst>
                                      </p:cBhvr>
                                      <p:tavLst>
                                        <p:tav tm="0">
                                          <p:val>
                                            <p:strVal val="0-#ppt_h/2"/>
                                          </p:val>
                                        </p:tav>
                                        <p:tav tm="100000">
                                          <p:val>
                                            <p:strVal val="#ppt_y"/>
                                          </p:val>
                                        </p:tav>
                                      </p:tavLst>
                                    </p:anim>
                                  </p:childTnLst>
                                </p:cTn>
                              </p:par>
                            </p:childTnLst>
                          </p:cTn>
                        </p:par>
                        <p:par>
                          <p:cTn id="24" fill="hold">
                            <p:stCondLst>
                              <p:cond delay="1900"/>
                            </p:stCondLst>
                            <p:childTnLst>
                              <p:par>
                                <p:cTn id="25" presetID="2" presetClass="entr" presetSubtype="1" fill="hold" grpId="0" nodeType="afterEffect">
                                  <p:stCondLst>
                                    <p:cond delay="0"/>
                                  </p:stCondLst>
                                  <p:iterate>
                                    <p:tmAbs val="0"/>
                                  </p:iterate>
                                  <p:childTnLst>
                                    <p:set>
                                      <p:cBhvr>
                                        <p:cTn id="26" fill="hold"/>
                                        <p:tgtEl>
                                          <p:spTgt spid="16"/>
                                        </p:tgtEl>
                                        <p:attrNameLst>
                                          <p:attrName>style.visibility</p:attrName>
                                        </p:attrNameLst>
                                      </p:cBhvr>
                                      <p:to>
                                        <p:strVal val="visible"/>
                                      </p:to>
                                    </p:set>
                                    <p:anim calcmode="lin" valueType="num">
                                      <p:cBhvr>
                                        <p:cTn id="27" dur="300" fill="hold"/>
                                        <p:tgtEl>
                                          <p:spTgt spid="16"/>
                                        </p:tgtEl>
                                        <p:attrNameLst>
                                          <p:attrName>ppt_x</p:attrName>
                                        </p:attrNameLst>
                                      </p:cBhvr>
                                      <p:tavLst>
                                        <p:tav tm="0">
                                          <p:val>
                                            <p:strVal val="#ppt_x"/>
                                          </p:val>
                                        </p:tav>
                                        <p:tav tm="100000">
                                          <p:val>
                                            <p:strVal val="#ppt_x"/>
                                          </p:val>
                                        </p:tav>
                                      </p:tavLst>
                                    </p:anim>
                                    <p:anim calcmode="lin" valueType="num">
                                      <p:cBhvr>
                                        <p:cTn id="28" dur="300" fill="hold"/>
                                        <p:tgtEl>
                                          <p:spTgt spid="16"/>
                                        </p:tgtEl>
                                        <p:attrNameLst>
                                          <p:attrName>ppt_y</p:attrName>
                                        </p:attrNameLst>
                                      </p:cBhvr>
                                      <p:tavLst>
                                        <p:tav tm="0">
                                          <p:val>
                                            <p:strVal val="0-#ppt_h/2"/>
                                          </p:val>
                                        </p:tav>
                                        <p:tav tm="100000">
                                          <p:val>
                                            <p:strVal val="#ppt_y"/>
                                          </p:val>
                                        </p:tav>
                                      </p:tavLst>
                                    </p:anim>
                                  </p:childTnLst>
                                </p:cTn>
                              </p:par>
                            </p:childTnLst>
                          </p:cTn>
                        </p:par>
                        <p:par>
                          <p:cTn id="29" fill="hold">
                            <p:stCondLst>
                              <p:cond delay="2200"/>
                            </p:stCondLst>
                            <p:childTnLst>
                              <p:par>
                                <p:cTn id="30" presetID="2" presetClass="entr" presetSubtype="1" fill="hold" grpId="0" nodeType="afterEffect">
                                  <p:stCondLst>
                                    <p:cond delay="0"/>
                                  </p:stCondLst>
                                  <p:iterate>
                                    <p:tmAbs val="0"/>
                                  </p:iterate>
                                  <p:childTnLst>
                                    <p:set>
                                      <p:cBhvr>
                                        <p:cTn id="31" fill="hold"/>
                                        <p:tgtEl>
                                          <p:spTgt spid="21"/>
                                        </p:tgtEl>
                                        <p:attrNameLst>
                                          <p:attrName>style.visibility</p:attrName>
                                        </p:attrNameLst>
                                      </p:cBhvr>
                                      <p:to>
                                        <p:strVal val="visible"/>
                                      </p:to>
                                    </p:set>
                                    <p:anim calcmode="lin" valueType="num">
                                      <p:cBhvr>
                                        <p:cTn id="32" dur="300" fill="hold"/>
                                        <p:tgtEl>
                                          <p:spTgt spid="21"/>
                                        </p:tgtEl>
                                        <p:attrNameLst>
                                          <p:attrName>ppt_x</p:attrName>
                                        </p:attrNameLst>
                                      </p:cBhvr>
                                      <p:tavLst>
                                        <p:tav tm="0">
                                          <p:val>
                                            <p:strVal val="#ppt_x"/>
                                          </p:val>
                                        </p:tav>
                                        <p:tav tm="100000">
                                          <p:val>
                                            <p:strVal val="#ppt_x"/>
                                          </p:val>
                                        </p:tav>
                                      </p:tavLst>
                                    </p:anim>
                                    <p:anim calcmode="lin" valueType="num">
                                      <p:cBhvr>
                                        <p:cTn id="33" dur="3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2500"/>
                            </p:stCondLst>
                            <p:childTnLst>
                              <p:par>
                                <p:cTn id="35" presetID="2" presetClass="entr" presetSubtype="1" fill="hold" grpId="0" nodeType="afterEffect">
                                  <p:stCondLst>
                                    <p:cond delay="0"/>
                                  </p:stCondLst>
                                  <p:iterate>
                                    <p:tmAbs val="0"/>
                                  </p:iterate>
                                  <p:childTnLst>
                                    <p:set>
                                      <p:cBhvr>
                                        <p:cTn id="36" fill="hold"/>
                                        <p:tgtEl>
                                          <p:spTgt spid="24"/>
                                        </p:tgtEl>
                                        <p:attrNameLst>
                                          <p:attrName>style.visibility</p:attrName>
                                        </p:attrNameLst>
                                      </p:cBhvr>
                                      <p:to>
                                        <p:strVal val="visible"/>
                                      </p:to>
                                    </p:set>
                                    <p:anim calcmode="lin" valueType="num">
                                      <p:cBhvr>
                                        <p:cTn id="37" dur="300" fill="hold"/>
                                        <p:tgtEl>
                                          <p:spTgt spid="24"/>
                                        </p:tgtEl>
                                        <p:attrNameLst>
                                          <p:attrName>ppt_x</p:attrName>
                                        </p:attrNameLst>
                                      </p:cBhvr>
                                      <p:tavLst>
                                        <p:tav tm="0">
                                          <p:val>
                                            <p:strVal val="#ppt_x"/>
                                          </p:val>
                                        </p:tav>
                                        <p:tav tm="100000">
                                          <p:val>
                                            <p:strVal val="#ppt_x"/>
                                          </p:val>
                                        </p:tav>
                                      </p:tavLst>
                                    </p:anim>
                                    <p:anim calcmode="lin" valueType="num">
                                      <p:cBhvr>
                                        <p:cTn id="38" dur="300" fill="hold"/>
                                        <p:tgtEl>
                                          <p:spTgt spid="24"/>
                                        </p:tgtEl>
                                        <p:attrNameLst>
                                          <p:attrName>ppt_y</p:attrName>
                                        </p:attrNameLst>
                                      </p:cBhvr>
                                      <p:tavLst>
                                        <p:tav tm="0">
                                          <p:val>
                                            <p:strVal val="0-#ppt_h/2"/>
                                          </p:val>
                                        </p:tav>
                                        <p:tav tm="100000">
                                          <p:val>
                                            <p:strVal val="#ppt_y"/>
                                          </p:val>
                                        </p:tav>
                                      </p:tavLst>
                                    </p:anim>
                                  </p:childTnLst>
                                </p:cTn>
                              </p:par>
                            </p:childTnLst>
                          </p:cTn>
                        </p:par>
                        <p:par>
                          <p:cTn id="39" fill="hold">
                            <p:stCondLst>
                              <p:cond delay="2800"/>
                            </p:stCondLst>
                            <p:childTnLst>
                              <p:par>
                                <p:cTn id="40" presetID="2" presetClass="entr" presetSubtype="1" fill="hold" grpId="0" nodeType="afterEffect">
                                  <p:stCondLst>
                                    <p:cond delay="0"/>
                                  </p:stCondLst>
                                  <p:iterate>
                                    <p:tmAbs val="0"/>
                                  </p:iterate>
                                  <p:childTnLst>
                                    <p:set>
                                      <p:cBhvr>
                                        <p:cTn id="41" fill="hold"/>
                                        <p:tgtEl>
                                          <p:spTgt spid="17"/>
                                        </p:tgtEl>
                                        <p:attrNameLst>
                                          <p:attrName>style.visibility</p:attrName>
                                        </p:attrNameLst>
                                      </p:cBhvr>
                                      <p:to>
                                        <p:strVal val="visible"/>
                                      </p:to>
                                    </p:set>
                                    <p:anim calcmode="lin" valueType="num">
                                      <p:cBhvr>
                                        <p:cTn id="42" dur="300" fill="hold"/>
                                        <p:tgtEl>
                                          <p:spTgt spid="17"/>
                                        </p:tgtEl>
                                        <p:attrNameLst>
                                          <p:attrName>ppt_x</p:attrName>
                                        </p:attrNameLst>
                                      </p:cBhvr>
                                      <p:tavLst>
                                        <p:tav tm="0">
                                          <p:val>
                                            <p:strVal val="#ppt_x"/>
                                          </p:val>
                                        </p:tav>
                                        <p:tav tm="100000">
                                          <p:val>
                                            <p:strVal val="#ppt_x"/>
                                          </p:val>
                                        </p:tav>
                                      </p:tavLst>
                                    </p:anim>
                                    <p:anim calcmode="lin" valueType="num">
                                      <p:cBhvr>
                                        <p:cTn id="43" dur="300" fill="hold"/>
                                        <p:tgtEl>
                                          <p:spTgt spid="17"/>
                                        </p:tgtEl>
                                        <p:attrNameLst>
                                          <p:attrName>ppt_y</p:attrName>
                                        </p:attrNameLst>
                                      </p:cBhvr>
                                      <p:tavLst>
                                        <p:tav tm="0">
                                          <p:val>
                                            <p:strVal val="0-#ppt_h/2"/>
                                          </p:val>
                                        </p:tav>
                                        <p:tav tm="100000">
                                          <p:val>
                                            <p:strVal val="#ppt_y"/>
                                          </p:val>
                                        </p:tav>
                                      </p:tavLst>
                                    </p:anim>
                                  </p:childTnLst>
                                </p:cTn>
                              </p:par>
                            </p:childTnLst>
                          </p:cTn>
                        </p:par>
                        <p:par>
                          <p:cTn id="44" fill="hold">
                            <p:stCondLst>
                              <p:cond delay="3100"/>
                            </p:stCondLst>
                            <p:childTnLst>
                              <p:par>
                                <p:cTn id="45" presetID="2" presetClass="entr" presetSubtype="1" fill="hold" grpId="0" nodeType="afterEffect">
                                  <p:stCondLst>
                                    <p:cond delay="0"/>
                                  </p:stCondLst>
                                  <p:iterate>
                                    <p:tmAbs val="0"/>
                                  </p:iterate>
                                  <p:childTnLst>
                                    <p:set>
                                      <p:cBhvr>
                                        <p:cTn id="46" fill="hold"/>
                                        <p:tgtEl>
                                          <p:spTgt spid="18"/>
                                        </p:tgtEl>
                                        <p:attrNameLst>
                                          <p:attrName>style.visibility</p:attrName>
                                        </p:attrNameLst>
                                      </p:cBhvr>
                                      <p:to>
                                        <p:strVal val="visible"/>
                                      </p:to>
                                    </p:set>
                                    <p:anim calcmode="lin" valueType="num">
                                      <p:cBhvr>
                                        <p:cTn id="47" dur="300" fill="hold"/>
                                        <p:tgtEl>
                                          <p:spTgt spid="18"/>
                                        </p:tgtEl>
                                        <p:attrNameLst>
                                          <p:attrName>ppt_x</p:attrName>
                                        </p:attrNameLst>
                                      </p:cBhvr>
                                      <p:tavLst>
                                        <p:tav tm="0">
                                          <p:val>
                                            <p:strVal val="#ppt_x"/>
                                          </p:val>
                                        </p:tav>
                                        <p:tav tm="100000">
                                          <p:val>
                                            <p:strVal val="#ppt_x"/>
                                          </p:val>
                                        </p:tav>
                                      </p:tavLst>
                                    </p:anim>
                                    <p:anim calcmode="lin" valueType="num">
                                      <p:cBhvr>
                                        <p:cTn id="48" dur="300" fill="hold"/>
                                        <p:tgtEl>
                                          <p:spTgt spid="18"/>
                                        </p:tgtEl>
                                        <p:attrNameLst>
                                          <p:attrName>ppt_y</p:attrName>
                                        </p:attrNameLst>
                                      </p:cBhvr>
                                      <p:tavLst>
                                        <p:tav tm="0">
                                          <p:val>
                                            <p:strVal val="0-#ppt_h/2"/>
                                          </p:val>
                                        </p:tav>
                                        <p:tav tm="100000">
                                          <p:val>
                                            <p:strVal val="#ppt_y"/>
                                          </p:val>
                                        </p:tav>
                                      </p:tavLst>
                                    </p:anim>
                                  </p:childTnLst>
                                </p:cTn>
                              </p:par>
                            </p:childTnLst>
                          </p:cTn>
                        </p:par>
                        <p:par>
                          <p:cTn id="49" fill="hold">
                            <p:stCondLst>
                              <p:cond delay="3400"/>
                            </p:stCondLst>
                            <p:childTnLst>
                              <p:par>
                                <p:cTn id="50" presetID="2" presetClass="entr" presetSubtype="1" fill="hold" grpId="0" nodeType="afterEffect">
                                  <p:stCondLst>
                                    <p:cond delay="0"/>
                                  </p:stCondLst>
                                  <p:iterate>
                                    <p:tmAbs val="0"/>
                                  </p:iterate>
                                  <p:childTnLst>
                                    <p:set>
                                      <p:cBhvr>
                                        <p:cTn id="51" fill="hold"/>
                                        <p:tgtEl>
                                          <p:spTgt spid="19"/>
                                        </p:tgtEl>
                                        <p:attrNameLst>
                                          <p:attrName>style.visibility</p:attrName>
                                        </p:attrNameLst>
                                      </p:cBhvr>
                                      <p:to>
                                        <p:strVal val="visible"/>
                                      </p:to>
                                    </p:set>
                                    <p:anim calcmode="lin" valueType="num">
                                      <p:cBhvr>
                                        <p:cTn id="52" dur="300" fill="hold"/>
                                        <p:tgtEl>
                                          <p:spTgt spid="19"/>
                                        </p:tgtEl>
                                        <p:attrNameLst>
                                          <p:attrName>ppt_x</p:attrName>
                                        </p:attrNameLst>
                                      </p:cBhvr>
                                      <p:tavLst>
                                        <p:tav tm="0">
                                          <p:val>
                                            <p:strVal val="#ppt_x"/>
                                          </p:val>
                                        </p:tav>
                                        <p:tav tm="100000">
                                          <p:val>
                                            <p:strVal val="#ppt_x"/>
                                          </p:val>
                                        </p:tav>
                                      </p:tavLst>
                                    </p:anim>
                                    <p:anim calcmode="lin" valueType="num">
                                      <p:cBhvr>
                                        <p:cTn id="53" dur="300" fill="hold"/>
                                        <p:tgtEl>
                                          <p:spTgt spid="19"/>
                                        </p:tgtEl>
                                        <p:attrNameLst>
                                          <p:attrName>ppt_y</p:attrName>
                                        </p:attrNameLst>
                                      </p:cBhvr>
                                      <p:tavLst>
                                        <p:tav tm="0">
                                          <p:val>
                                            <p:strVal val="0-#ppt_h/2"/>
                                          </p:val>
                                        </p:tav>
                                        <p:tav tm="100000">
                                          <p:val>
                                            <p:strVal val="#ppt_y"/>
                                          </p:val>
                                        </p:tav>
                                      </p:tavLst>
                                    </p:anim>
                                  </p:childTnLst>
                                </p:cTn>
                              </p:par>
                            </p:childTnLst>
                          </p:cTn>
                        </p:par>
                        <p:par>
                          <p:cTn id="54" fill="hold">
                            <p:stCondLst>
                              <p:cond delay="3700"/>
                            </p:stCondLst>
                            <p:childTnLst>
                              <p:par>
                                <p:cTn id="55" presetID="23" presetClass="entr" presetSubtype="16" fill="hold" grpId="0" nodeType="afterEffect">
                                  <p:stCondLst>
                                    <p:cond delay="1000"/>
                                  </p:stCondLst>
                                  <p:iterate>
                                    <p:tmAbs val="0"/>
                                  </p:iterate>
                                  <p:childTnLst>
                                    <p:set>
                                      <p:cBhvr>
                                        <p:cTn id="56" fill="hold"/>
                                        <p:tgtEl>
                                          <p:spTgt spid="25"/>
                                        </p:tgtEl>
                                        <p:attrNameLst>
                                          <p:attrName>style.visibility</p:attrName>
                                        </p:attrNameLst>
                                      </p:cBhvr>
                                      <p:to>
                                        <p:strVal val="visible"/>
                                      </p:to>
                                    </p:set>
                                    <p:anim calcmode="lin" valueType="num">
                                      <p:cBhvr>
                                        <p:cTn id="57" dur="2500" fill="hold"/>
                                        <p:tgtEl>
                                          <p:spTgt spid="25"/>
                                        </p:tgtEl>
                                        <p:attrNameLst>
                                          <p:attrName>ppt_w</p:attrName>
                                        </p:attrNameLst>
                                      </p:cBhvr>
                                      <p:tavLst>
                                        <p:tav tm="0">
                                          <p:val>
                                            <p:fltVal val="0"/>
                                          </p:val>
                                        </p:tav>
                                        <p:tav tm="100000">
                                          <p:val>
                                            <p:strVal val="#ppt_w"/>
                                          </p:val>
                                        </p:tav>
                                      </p:tavLst>
                                    </p:anim>
                                    <p:anim calcmode="lin" valueType="num">
                                      <p:cBhvr>
                                        <p:cTn id="58" dur="2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1000"/>
                                        <p:tgtEl>
                                          <p:spTgt spid="7"/>
                                        </p:tgtEl>
                                      </p:cBhvr>
                                    </p:animEffect>
                                    <p:anim calcmode="lin" valueType="num">
                                      <p:cBhvr>
                                        <p:cTn id="64" dur="1000" fill="hold"/>
                                        <p:tgtEl>
                                          <p:spTgt spid="7"/>
                                        </p:tgtEl>
                                        <p:attrNameLst>
                                          <p:attrName>ppt_x</p:attrName>
                                        </p:attrNameLst>
                                      </p:cBhvr>
                                      <p:tavLst>
                                        <p:tav tm="0">
                                          <p:val>
                                            <p:strVal val="#ppt_x"/>
                                          </p:val>
                                        </p:tav>
                                        <p:tav tm="100000">
                                          <p:val>
                                            <p:strVal val="#ppt_x"/>
                                          </p:val>
                                        </p:tav>
                                      </p:tavLst>
                                    </p:anim>
                                    <p:anim calcmode="lin" valueType="num">
                                      <p:cBhvr>
                                        <p:cTn id="65" dur="1000" fill="hold"/>
                                        <p:tgtEl>
                                          <p:spTgt spid="7"/>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anim calcmode="lin" valueType="num">
                                      <p:cBhvr>
                                        <p:cTn id="69" dur="1000" fill="hold"/>
                                        <p:tgtEl>
                                          <p:spTgt spid="8"/>
                                        </p:tgtEl>
                                        <p:attrNameLst>
                                          <p:attrName>ppt_x</p:attrName>
                                        </p:attrNameLst>
                                      </p:cBhvr>
                                      <p:tavLst>
                                        <p:tav tm="0">
                                          <p:val>
                                            <p:strVal val="#ppt_x"/>
                                          </p:val>
                                        </p:tav>
                                        <p:tav tm="100000">
                                          <p:val>
                                            <p:strVal val="#ppt_x"/>
                                          </p:val>
                                        </p:tav>
                                      </p:tavLst>
                                    </p:anim>
                                    <p:anim calcmode="lin" valueType="num">
                                      <p:cBhvr>
                                        <p:cTn id="7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dvAuto="0"/>
      <p:bldP spid="17" grpId="0" animBg="1" advAuto="0"/>
      <p:bldP spid="18" grpId="0" animBg="1" advAuto="0"/>
      <p:bldP spid="19" grpId="0" animBg="1" advAuto="0"/>
      <p:bldP spid="21" grpId="0" animBg="1" advAuto="0"/>
      <p:bldP spid="22" grpId="0" animBg="1" advAuto="0"/>
      <p:bldP spid="23" grpId="0" animBg="1" advAuto="0"/>
      <p:bldP spid="24" grpId="0" animBg="1" advAuto="0"/>
      <p:bldP spid="25" grpId="0" animBg="1" advAuto="0"/>
      <p:bldP spid="7" grpId="0" animBg="1"/>
      <p:bldP spid="29" grpId="0" animBg="1" advAuto="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FADBD519-A8A1-5F4A-B66C-976DF2E58667}"/>
              </a:ext>
            </a:extLst>
          </p:cNvPr>
          <p:cNvPicPr>
            <a:picLocks noChangeAspect="1"/>
          </p:cNvPicPr>
          <p:nvPr/>
        </p:nvPicPr>
        <p:blipFill rotWithShape="1">
          <a:blip r:embed="rId2">
            <a:alphaModFix amt="60000"/>
          </a:blip>
          <a:srcRect b="19929"/>
          <a:stretch/>
        </p:blipFill>
        <p:spPr>
          <a:xfrm>
            <a:off x="20" y="1"/>
            <a:ext cx="12191980" cy="6857999"/>
          </a:xfrm>
          <a:prstGeom prst="rect">
            <a:avLst/>
          </a:prstGeom>
        </p:spPr>
      </p:pic>
      <p:sp>
        <p:nvSpPr>
          <p:cNvPr id="5" name="Title 4">
            <a:extLst>
              <a:ext uri="{FF2B5EF4-FFF2-40B4-BE49-F238E27FC236}">
                <a16:creationId xmlns:a16="http://schemas.microsoft.com/office/drawing/2014/main" id="{779815DB-AF4D-0347-892C-E13E01F91B6F}"/>
              </a:ext>
            </a:extLst>
          </p:cNvPr>
          <p:cNvSpPr>
            <a:spLocks noGrp="1"/>
          </p:cNvSpPr>
          <p:nvPr>
            <p:ph type="title"/>
          </p:nvPr>
        </p:nvSpPr>
        <p:spPr>
          <a:xfrm>
            <a:off x="838199" y="557189"/>
            <a:ext cx="5155263" cy="5571899"/>
          </a:xfrm>
        </p:spPr>
        <p:txBody>
          <a:bodyPr vert="horz" lIns="91440" tIns="45720" rIns="91440" bIns="45720" rtlCol="0" anchor="ctr">
            <a:normAutofit/>
          </a:bodyPr>
          <a:lstStyle/>
          <a:p>
            <a:r>
              <a:rPr lang="en-US">
                <a:solidFill>
                  <a:srgbClr val="FFFFFF"/>
                </a:solidFill>
              </a:rPr>
              <a:t>RSA</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B7042B2-9EBC-E44C-BE2B-FF84FCF63252}"/>
                  </a:ext>
                </a:extLst>
              </p:cNvPr>
              <p:cNvSpPr>
                <a:spLocks noGrp="1"/>
              </p:cNvSpPr>
              <p:nvPr>
                <p:ph type="body" idx="1"/>
              </p:nvPr>
            </p:nvSpPr>
            <p:spPr>
              <a:xfrm>
                <a:off x="6195375" y="557189"/>
                <a:ext cx="5158424" cy="5571899"/>
              </a:xfrm>
            </p:spPr>
            <p:txBody>
              <a:bodyPr vert="horz" lIns="91440" tIns="45720" rIns="91440" bIns="45720" rtlCol="0" anchor="ctr">
                <a:normAutofit/>
              </a:bodyPr>
              <a:lstStyle/>
              <a:p>
                <a:pPr marL="0"/>
                <a:r>
                  <a:rPr lang="en-US" sz="2000" dirty="0">
                    <a:solidFill>
                      <a:srgbClr val="FFFFFF"/>
                    </a:solidFill>
                  </a:rPr>
                  <a:t>Choose two large primes </a:t>
                </a:r>
                <a14:m>
                  <m:oMath xmlns:m="http://schemas.openxmlformats.org/officeDocument/2006/math">
                    <m:r>
                      <a:rPr lang="en-US" sz="2000" b="0" i="1" smtClean="0">
                        <a:solidFill>
                          <a:srgbClr val="FFFFFF"/>
                        </a:solidFill>
                        <a:latin typeface="Cambria Math" panose="02040503050406030204" pitchFamily="18" charset="0"/>
                      </a:rPr>
                      <m:t>𝑝</m:t>
                    </m:r>
                  </m:oMath>
                </a14:m>
                <a:r>
                  <a:rPr lang="en-US" sz="2000" dirty="0">
                    <a:solidFill>
                      <a:srgbClr val="FFFFFF"/>
                    </a:solidFill>
                  </a:rPr>
                  <a:t> and </a:t>
                </a:r>
                <a14:m>
                  <m:oMath xmlns:m="http://schemas.openxmlformats.org/officeDocument/2006/math">
                    <m:r>
                      <a:rPr lang="en-US" sz="2000" b="0" i="1" smtClean="0">
                        <a:solidFill>
                          <a:srgbClr val="FFFFFF"/>
                        </a:solidFill>
                        <a:latin typeface="Cambria Math" panose="02040503050406030204" pitchFamily="18" charset="0"/>
                      </a:rPr>
                      <m:t>𝑞</m:t>
                    </m:r>
                    <m:r>
                      <a:rPr lang="en-US" sz="2000" b="0" i="1" smtClean="0">
                        <a:solidFill>
                          <a:srgbClr val="FFFFFF"/>
                        </a:solidFill>
                        <a:latin typeface="Cambria Math" panose="02040503050406030204" pitchFamily="18" charset="0"/>
                      </a:rPr>
                      <m:t>.</m:t>
                    </m:r>
                  </m:oMath>
                </a14:m>
                <a:endParaRPr lang="en-US" sz="2000" b="0" dirty="0">
                  <a:solidFill>
                    <a:srgbClr val="FFFFFF"/>
                  </a:solidFill>
                </a:endParaRPr>
              </a:p>
              <a:p>
                <a:pPr marL="457200" lvl="1"/>
                <a:r>
                  <a:rPr lang="en-US" sz="2000" dirty="0">
                    <a:solidFill>
                      <a:srgbClr val="FFFFFF"/>
                    </a:solidFill>
                  </a:rPr>
                  <a:t>These are secret, and temporary — you can throw them away.</a:t>
                </a:r>
              </a:p>
              <a:p>
                <a:pPr marL="0"/>
                <a:r>
                  <a:rPr lang="en-US" sz="2000" dirty="0">
                    <a:solidFill>
                      <a:srgbClr val="FFFFFF"/>
                    </a:solidFill>
                  </a:rPr>
                  <a:t>Let </a:t>
                </a:r>
                <a14:m>
                  <m:oMath xmlns:m="http://schemas.openxmlformats.org/officeDocument/2006/math">
                    <m:r>
                      <a:rPr lang="en-US" sz="2000" b="0" i="1">
                        <a:solidFill>
                          <a:srgbClr val="FFFFFF"/>
                        </a:solidFill>
                        <a:latin typeface="Cambria Math" panose="02040503050406030204" pitchFamily="18" charset="0"/>
                      </a:rPr>
                      <m:t>𝑛</m:t>
                    </m:r>
                    <m:r>
                      <a:rPr lang="en-US" sz="2000" b="0" i="1">
                        <a:solidFill>
                          <a:srgbClr val="FFFFFF"/>
                        </a:solidFill>
                        <a:latin typeface="Cambria Math" panose="02040503050406030204" pitchFamily="18" charset="0"/>
                      </a:rPr>
                      <m:t>=</m:t>
                    </m:r>
                    <m:r>
                      <a:rPr lang="en-US" sz="2000" b="0" i="1">
                        <a:solidFill>
                          <a:srgbClr val="FFFFFF"/>
                        </a:solidFill>
                        <a:latin typeface="Cambria Math" panose="02040503050406030204" pitchFamily="18" charset="0"/>
                      </a:rPr>
                      <m:t>𝑝</m:t>
                    </m:r>
                    <m:r>
                      <a:rPr lang="en-US" sz="2000" b="0" i="1">
                        <a:solidFill>
                          <a:srgbClr val="FFFFFF"/>
                        </a:solidFill>
                        <a:latin typeface="Cambria Math" panose="02040503050406030204" pitchFamily="18" charset="0"/>
                      </a:rPr>
                      <m:t> × </m:t>
                    </m:r>
                    <m:r>
                      <a:rPr lang="en-US" sz="2000" b="0" i="1">
                        <a:solidFill>
                          <a:srgbClr val="FFFFFF"/>
                        </a:solidFill>
                        <a:latin typeface="Cambria Math" panose="02040503050406030204" pitchFamily="18" charset="0"/>
                      </a:rPr>
                      <m:t>𝑞</m:t>
                    </m:r>
                  </m:oMath>
                </a14:m>
                <a:endParaRPr lang="en-US" sz="2000" dirty="0">
                  <a:solidFill>
                    <a:srgbClr val="FFFFFF"/>
                  </a:solidFill>
                </a:endParaRPr>
              </a:p>
              <a:p>
                <a:pPr marL="0"/>
                <a14:m>
                  <m:oMath xmlns:m="http://schemas.openxmlformats.org/officeDocument/2006/math">
                    <m:r>
                      <a:rPr lang="en-US" sz="2000" i="1">
                        <a:solidFill>
                          <a:srgbClr val="FFFFFF"/>
                        </a:solidFill>
                        <a:latin typeface="Cambria Math" panose="02040503050406030204" pitchFamily="18" charset="0"/>
                      </a:rPr>
                      <m:t>𝜑</m:t>
                    </m:r>
                    <m:d>
                      <m:dPr>
                        <m:ctrlPr>
                          <a:rPr lang="en-US" sz="2000" b="0" i="1">
                            <a:solidFill>
                              <a:srgbClr val="FFFFFF"/>
                            </a:solidFill>
                            <a:latin typeface="Cambria Math" panose="02040503050406030204" pitchFamily="18" charset="0"/>
                          </a:rPr>
                        </m:ctrlPr>
                      </m:dPr>
                      <m:e>
                        <m:r>
                          <a:rPr lang="en-US" sz="2000" b="0" i="1">
                            <a:solidFill>
                              <a:srgbClr val="FFFFFF"/>
                            </a:solidFill>
                            <a:latin typeface="Cambria Math" panose="02040503050406030204" pitchFamily="18" charset="0"/>
                          </a:rPr>
                          <m:t>𝑛</m:t>
                        </m:r>
                      </m:e>
                    </m:d>
                    <m:r>
                      <a:rPr lang="en-US" sz="2000" b="0" i="1">
                        <a:solidFill>
                          <a:srgbClr val="FFFFFF"/>
                        </a:solidFill>
                        <a:latin typeface="Cambria Math" panose="02040503050406030204" pitchFamily="18" charset="0"/>
                      </a:rPr>
                      <m:t>=</m:t>
                    </m:r>
                    <m:d>
                      <m:dPr>
                        <m:ctrlPr>
                          <a:rPr lang="en-US" sz="2000" b="0" i="1">
                            <a:solidFill>
                              <a:srgbClr val="FFFFFF"/>
                            </a:solidFill>
                            <a:latin typeface="Cambria Math" panose="02040503050406030204" pitchFamily="18" charset="0"/>
                          </a:rPr>
                        </m:ctrlPr>
                      </m:dPr>
                      <m:e>
                        <m:r>
                          <a:rPr lang="en-US" sz="2000" b="0" i="1">
                            <a:solidFill>
                              <a:srgbClr val="FFFFFF"/>
                            </a:solidFill>
                            <a:latin typeface="Cambria Math" panose="02040503050406030204" pitchFamily="18" charset="0"/>
                          </a:rPr>
                          <m:t>𝑝</m:t>
                        </m:r>
                        <m:r>
                          <a:rPr lang="en-US" sz="2000" b="0" i="1">
                            <a:solidFill>
                              <a:srgbClr val="FFFFFF"/>
                            </a:solidFill>
                            <a:latin typeface="Cambria Math" panose="02040503050406030204" pitchFamily="18" charset="0"/>
                          </a:rPr>
                          <m:t>−1</m:t>
                        </m:r>
                      </m:e>
                    </m:d>
                    <m:d>
                      <m:dPr>
                        <m:ctrlPr>
                          <a:rPr lang="en-US" sz="2000" b="0" i="1">
                            <a:solidFill>
                              <a:srgbClr val="FFFFFF"/>
                            </a:solidFill>
                            <a:latin typeface="Cambria Math" panose="02040503050406030204" pitchFamily="18" charset="0"/>
                          </a:rPr>
                        </m:ctrlPr>
                      </m:dPr>
                      <m:e>
                        <m:r>
                          <a:rPr lang="en-US" sz="2000" b="0" i="1">
                            <a:solidFill>
                              <a:srgbClr val="FFFFFF"/>
                            </a:solidFill>
                            <a:latin typeface="Cambria Math" panose="02040503050406030204" pitchFamily="18" charset="0"/>
                          </a:rPr>
                          <m:t>𝑞</m:t>
                        </m:r>
                        <m:r>
                          <a:rPr lang="en-US" sz="2000" b="0" i="1">
                            <a:solidFill>
                              <a:srgbClr val="FFFFFF"/>
                            </a:solidFill>
                            <a:latin typeface="Cambria Math" panose="02040503050406030204" pitchFamily="18" charset="0"/>
                          </a:rPr>
                          <m:t>−1</m:t>
                        </m:r>
                      </m:e>
                    </m:d>
                  </m:oMath>
                </a14:m>
                <a:endParaRPr lang="en-US" sz="2000" b="0" dirty="0">
                  <a:solidFill>
                    <a:srgbClr val="FFFFFF"/>
                  </a:solidFill>
                </a:endParaRPr>
              </a:p>
              <a:p>
                <a:pPr marL="0"/>
                <a:r>
                  <a:rPr lang="en-US" sz="2000" dirty="0">
                    <a:solidFill>
                      <a:srgbClr val="FFFFFF"/>
                    </a:solidFill>
                  </a:rPr>
                  <a:t>Choose a random </a:t>
                </a:r>
                <a14:m>
                  <m:oMath xmlns:m="http://schemas.openxmlformats.org/officeDocument/2006/math">
                    <m:r>
                      <a:rPr lang="en-US" sz="2000" b="0" i="1" smtClean="0">
                        <a:solidFill>
                          <a:srgbClr val="FFFFFF"/>
                        </a:solidFill>
                        <a:latin typeface="Cambria Math" panose="02040503050406030204" pitchFamily="18" charset="0"/>
                      </a:rPr>
                      <m:t>𝑒</m:t>
                    </m:r>
                  </m:oMath>
                </a14:m>
                <a:r>
                  <a:rPr lang="en-US" sz="2000" dirty="0">
                    <a:solidFill>
                      <a:srgbClr val="FFFFFF"/>
                    </a:solidFill>
                  </a:rPr>
                  <a:t> such that </a:t>
                </a:r>
                <a14:m>
                  <m:oMath xmlns:m="http://schemas.openxmlformats.org/officeDocument/2006/math">
                    <m:r>
                      <a:rPr lang="en-US" sz="2000" b="0" i="1">
                        <a:solidFill>
                          <a:srgbClr val="FFFFFF"/>
                        </a:solidFill>
                        <a:latin typeface="Cambria Math" panose="02040503050406030204" pitchFamily="18" charset="0"/>
                      </a:rPr>
                      <m:t>𝐺𝐶𝐷</m:t>
                    </m:r>
                    <m:d>
                      <m:dPr>
                        <m:ctrlPr>
                          <a:rPr lang="en-US" sz="2000" b="0" i="1">
                            <a:solidFill>
                              <a:srgbClr val="FFFFFF"/>
                            </a:solidFill>
                            <a:latin typeface="Cambria Math" panose="02040503050406030204" pitchFamily="18" charset="0"/>
                          </a:rPr>
                        </m:ctrlPr>
                      </m:dPr>
                      <m:e>
                        <m:r>
                          <a:rPr lang="en-US" sz="2000" b="0" i="1">
                            <a:solidFill>
                              <a:srgbClr val="FFFFFF"/>
                            </a:solidFill>
                            <a:latin typeface="Cambria Math" panose="02040503050406030204" pitchFamily="18" charset="0"/>
                          </a:rPr>
                          <m:t>𝑒</m:t>
                        </m:r>
                        <m:r>
                          <a:rPr lang="en-US" sz="2000" b="0" i="1">
                            <a:solidFill>
                              <a:srgbClr val="FFFFFF"/>
                            </a:solidFill>
                            <a:latin typeface="Cambria Math" panose="02040503050406030204" pitchFamily="18" charset="0"/>
                          </a:rPr>
                          <m:t>, </m:t>
                        </m:r>
                        <m:r>
                          <a:rPr lang="en-US" sz="2000" b="0" i="1">
                            <a:solidFill>
                              <a:srgbClr val="FFFFFF"/>
                            </a:solidFill>
                            <a:latin typeface="Cambria Math" panose="02040503050406030204" pitchFamily="18" charset="0"/>
                          </a:rPr>
                          <m:t>𝜑</m:t>
                        </m:r>
                        <m:d>
                          <m:dPr>
                            <m:ctrlPr>
                              <a:rPr lang="en-US" sz="2000" b="0" i="1">
                                <a:solidFill>
                                  <a:srgbClr val="FFFFFF"/>
                                </a:solidFill>
                                <a:latin typeface="Cambria Math" panose="02040503050406030204" pitchFamily="18" charset="0"/>
                              </a:rPr>
                            </m:ctrlPr>
                          </m:dPr>
                          <m:e>
                            <m:r>
                              <a:rPr lang="en-US" sz="2000" b="0" i="1">
                                <a:solidFill>
                                  <a:srgbClr val="FFFFFF"/>
                                </a:solidFill>
                                <a:latin typeface="Cambria Math" panose="02040503050406030204" pitchFamily="18" charset="0"/>
                              </a:rPr>
                              <m:t>𝑛</m:t>
                            </m:r>
                          </m:e>
                        </m:d>
                      </m:e>
                    </m:d>
                    <m:r>
                      <a:rPr lang="en-US" sz="2000" b="0" i="1">
                        <a:solidFill>
                          <a:srgbClr val="FFFFFF"/>
                        </a:solidFill>
                        <a:latin typeface="Cambria Math" panose="02040503050406030204" pitchFamily="18" charset="0"/>
                      </a:rPr>
                      <m:t>=1</m:t>
                    </m:r>
                  </m:oMath>
                </a14:m>
                <a:endParaRPr lang="en-US" sz="2000" dirty="0">
                  <a:solidFill>
                    <a:srgbClr val="FFFFFF"/>
                  </a:solidFill>
                </a:endParaRPr>
              </a:p>
              <a:p>
                <a:pPr marL="0"/>
                <a:r>
                  <a:rPr lang="en-US" sz="2000" dirty="0">
                    <a:solidFill>
                      <a:srgbClr val="FFFFFF"/>
                    </a:solidFill>
                  </a:rPr>
                  <a:t>Calculate </a:t>
                </a:r>
                <a14:m>
                  <m:oMath xmlns:m="http://schemas.openxmlformats.org/officeDocument/2006/math">
                    <m:r>
                      <a:rPr lang="en-US" sz="2000" b="0" i="1" smtClean="0">
                        <a:solidFill>
                          <a:srgbClr val="FFFFFF"/>
                        </a:solidFill>
                        <a:latin typeface="Cambria Math" panose="02040503050406030204" pitchFamily="18" charset="0"/>
                      </a:rPr>
                      <m:t>𝑑</m:t>
                    </m:r>
                  </m:oMath>
                </a14:m>
                <a:r>
                  <a:rPr lang="en-US" sz="2000" dirty="0">
                    <a:solidFill>
                      <a:srgbClr val="FFFFFF"/>
                    </a:solidFill>
                  </a:rPr>
                  <a:t> such that </a:t>
                </a:r>
                <a14:m>
                  <m:oMath xmlns:m="http://schemas.openxmlformats.org/officeDocument/2006/math">
                    <m:r>
                      <a:rPr lang="en-US" sz="2000" b="0" i="1">
                        <a:solidFill>
                          <a:srgbClr val="FFFFFF"/>
                        </a:solidFill>
                        <a:latin typeface="Cambria Math" panose="02040503050406030204" pitchFamily="18" charset="0"/>
                      </a:rPr>
                      <m:t>𝑒</m:t>
                    </m:r>
                    <m:r>
                      <a:rPr lang="en-US" sz="2000" b="0" i="1">
                        <a:solidFill>
                          <a:srgbClr val="FFFFFF"/>
                        </a:solidFill>
                        <a:latin typeface="Cambria Math" panose="02040503050406030204" pitchFamily="18" charset="0"/>
                      </a:rPr>
                      <m:t> × </m:t>
                    </m:r>
                    <m:r>
                      <a:rPr lang="en-US" sz="2000" b="0" i="1">
                        <a:solidFill>
                          <a:srgbClr val="FFFFFF"/>
                        </a:solidFill>
                        <a:latin typeface="Cambria Math" panose="02040503050406030204" pitchFamily="18" charset="0"/>
                      </a:rPr>
                      <m:t>𝑑</m:t>
                    </m:r>
                    <m:r>
                      <a:rPr lang="en-US" sz="2000" b="0" i="1">
                        <a:solidFill>
                          <a:srgbClr val="FFFFFF"/>
                        </a:solidFill>
                        <a:latin typeface="Cambria Math" panose="02040503050406030204" pitchFamily="18" charset="0"/>
                      </a:rPr>
                      <m:t> ≡1 </m:t>
                    </m:r>
                    <m:r>
                      <a:rPr lang="en-US" sz="2000" b="0" i="0">
                        <a:solidFill>
                          <a:srgbClr val="FFFFFF"/>
                        </a:solidFill>
                        <a:latin typeface="Cambria Math" panose="02040503050406030204" pitchFamily="18" charset="0"/>
                      </a:rPr>
                      <m:t>(</m:t>
                    </m:r>
                    <m:r>
                      <m:rPr>
                        <m:sty m:val="p"/>
                      </m:rPr>
                      <a:rPr lang="en-US" sz="2000" b="0" i="0">
                        <a:solidFill>
                          <a:srgbClr val="FFFFFF"/>
                        </a:solidFill>
                        <a:latin typeface="Cambria Math" panose="02040503050406030204" pitchFamily="18" charset="0"/>
                      </a:rPr>
                      <m:t>mod</m:t>
                    </m:r>
                    <m:r>
                      <a:rPr lang="en-US" sz="2000" b="0" i="1">
                        <a:solidFill>
                          <a:srgbClr val="FFFFFF"/>
                        </a:solidFill>
                        <a:latin typeface="Cambria Math" panose="02040503050406030204" pitchFamily="18" charset="0"/>
                      </a:rPr>
                      <m:t> </m:t>
                    </m:r>
                    <m:r>
                      <a:rPr lang="en-US" sz="2000" b="0" i="1">
                        <a:solidFill>
                          <a:srgbClr val="FFFFFF"/>
                        </a:solidFill>
                        <a:latin typeface="Cambria Math" panose="02040503050406030204" pitchFamily="18" charset="0"/>
                      </a:rPr>
                      <m:t>𝜑</m:t>
                    </m:r>
                    <m:d>
                      <m:dPr>
                        <m:ctrlPr>
                          <a:rPr lang="en-US" sz="2000" b="0" i="1">
                            <a:solidFill>
                              <a:srgbClr val="FFFFFF"/>
                            </a:solidFill>
                            <a:latin typeface="Cambria Math" panose="02040503050406030204" pitchFamily="18" charset="0"/>
                          </a:rPr>
                        </m:ctrlPr>
                      </m:dPr>
                      <m:e>
                        <m:r>
                          <a:rPr lang="en-US" sz="2000" b="0" i="1">
                            <a:solidFill>
                              <a:srgbClr val="FFFFFF"/>
                            </a:solidFill>
                            <a:latin typeface="Cambria Math" panose="02040503050406030204" pitchFamily="18" charset="0"/>
                          </a:rPr>
                          <m:t>𝑛</m:t>
                        </m:r>
                      </m:e>
                    </m:d>
                    <m:r>
                      <a:rPr lang="en-US" sz="2000" b="0" i="1">
                        <a:solidFill>
                          <a:srgbClr val="FFFFFF"/>
                        </a:solidFill>
                        <a:latin typeface="Cambria Math" panose="02040503050406030204" pitchFamily="18" charset="0"/>
                      </a:rPr>
                      <m:t>)</m:t>
                    </m:r>
                  </m:oMath>
                </a14:m>
                <a:endParaRPr lang="en-US" sz="2000" dirty="0">
                  <a:solidFill>
                    <a:srgbClr val="FFFFFF"/>
                  </a:solidFill>
                </a:endParaRPr>
              </a:p>
              <a:p>
                <a:pPr marL="0"/>
                <a14:m>
                  <m:oMath xmlns:m="http://schemas.openxmlformats.org/officeDocument/2006/math">
                    <m:r>
                      <a:rPr lang="en-US" sz="2000" b="0" i="1" smtClean="0">
                        <a:solidFill>
                          <a:srgbClr val="FFFFFF"/>
                        </a:solidFill>
                        <a:latin typeface="Cambria Math" panose="02040503050406030204" pitchFamily="18" charset="0"/>
                      </a:rPr>
                      <m:t>𝐸</m:t>
                    </m:r>
                    <m:d>
                      <m:dPr>
                        <m:ctrlPr>
                          <a:rPr lang="en-US" sz="2000" b="0" i="1" smtClean="0">
                            <a:solidFill>
                              <a:srgbClr val="FFFFFF"/>
                            </a:solidFill>
                            <a:latin typeface="Cambria Math" panose="02040503050406030204" pitchFamily="18" charset="0"/>
                          </a:rPr>
                        </m:ctrlPr>
                      </m:dPr>
                      <m:e>
                        <m:r>
                          <a:rPr lang="en-US" sz="2000" b="0" i="1" smtClean="0">
                            <a:solidFill>
                              <a:srgbClr val="FFFFFF"/>
                            </a:solidFill>
                            <a:latin typeface="Cambria Math" panose="02040503050406030204" pitchFamily="18" charset="0"/>
                          </a:rPr>
                          <m:t>𝑚</m:t>
                        </m:r>
                      </m:e>
                    </m:d>
                    <m:r>
                      <a:rPr lang="en-US" sz="2000" b="0" i="1" smtClean="0">
                        <a:solidFill>
                          <a:srgbClr val="FFFFFF"/>
                        </a:solidFill>
                        <a:latin typeface="Cambria Math" panose="02040503050406030204" pitchFamily="18" charset="0"/>
                      </a:rPr>
                      <m:t>=</m:t>
                    </m:r>
                    <m:sSup>
                      <m:sSupPr>
                        <m:ctrlPr>
                          <a:rPr lang="en-US" sz="2000" b="0" i="1" smtClean="0">
                            <a:solidFill>
                              <a:srgbClr val="FFFFFF"/>
                            </a:solidFill>
                            <a:latin typeface="Cambria Math" panose="02040503050406030204" pitchFamily="18" charset="0"/>
                          </a:rPr>
                        </m:ctrlPr>
                      </m:sSupPr>
                      <m:e>
                        <m:r>
                          <a:rPr lang="en-US" sz="2000" b="0" i="1" smtClean="0">
                            <a:solidFill>
                              <a:srgbClr val="FFFFFF"/>
                            </a:solidFill>
                            <a:latin typeface="Cambria Math" panose="02040503050406030204" pitchFamily="18" charset="0"/>
                          </a:rPr>
                          <m:t>𝑚</m:t>
                        </m:r>
                      </m:e>
                      <m:sup>
                        <m:r>
                          <a:rPr lang="en-US" sz="2000" b="0" i="1" smtClean="0">
                            <a:solidFill>
                              <a:srgbClr val="FFFFFF"/>
                            </a:solidFill>
                            <a:latin typeface="Cambria Math" panose="02040503050406030204" pitchFamily="18" charset="0"/>
                          </a:rPr>
                          <m:t>𝑒</m:t>
                        </m:r>
                      </m:sup>
                    </m:sSup>
                    <m:r>
                      <a:rPr lang="en-US" sz="2000" b="0" i="1" smtClean="0">
                        <a:solidFill>
                          <a:srgbClr val="FFFFFF"/>
                        </a:solidFill>
                        <a:latin typeface="Cambria Math" panose="02040503050406030204" pitchFamily="18" charset="0"/>
                      </a:rPr>
                      <m:t>(</m:t>
                    </m:r>
                    <m:r>
                      <m:rPr>
                        <m:sty m:val="p"/>
                      </m:rPr>
                      <a:rPr lang="en-US" sz="2000" b="0" i="0" smtClean="0">
                        <a:solidFill>
                          <a:srgbClr val="FFFFFF"/>
                        </a:solidFill>
                        <a:latin typeface="Cambria Math" panose="02040503050406030204" pitchFamily="18" charset="0"/>
                      </a:rPr>
                      <m:t>mod</m:t>
                    </m:r>
                    <m:r>
                      <a:rPr lang="en-US" sz="2000" b="0" i="1" smtClean="0">
                        <a:solidFill>
                          <a:srgbClr val="FFFFFF"/>
                        </a:solidFill>
                        <a:latin typeface="Cambria Math" panose="02040503050406030204" pitchFamily="18" charset="0"/>
                      </a:rPr>
                      <m:t> </m:t>
                    </m:r>
                    <m:r>
                      <a:rPr lang="en-US" sz="2000" b="0" i="1" smtClean="0">
                        <a:solidFill>
                          <a:srgbClr val="FFFFFF"/>
                        </a:solidFill>
                        <a:latin typeface="Cambria Math" panose="02040503050406030204" pitchFamily="18" charset="0"/>
                      </a:rPr>
                      <m:t>𝑛</m:t>
                    </m:r>
                    <m:r>
                      <a:rPr lang="en-US" sz="2000" b="0" i="1" smtClean="0">
                        <a:solidFill>
                          <a:srgbClr val="FFFFFF"/>
                        </a:solidFill>
                        <a:latin typeface="Cambria Math" panose="02040503050406030204" pitchFamily="18" charset="0"/>
                      </a:rPr>
                      <m:t>)</m:t>
                    </m:r>
                  </m:oMath>
                </a14:m>
                <a:endParaRPr lang="en-US" sz="2000" dirty="0">
                  <a:solidFill>
                    <a:srgbClr val="FFFFFF"/>
                  </a:solidFill>
                </a:endParaRPr>
              </a:p>
              <a:p>
                <a:pPr marL="0"/>
                <a14:m>
                  <m:oMath xmlns:m="http://schemas.openxmlformats.org/officeDocument/2006/math">
                    <m:r>
                      <a:rPr lang="en-US" sz="2000" b="0" i="1" smtClean="0">
                        <a:solidFill>
                          <a:srgbClr val="FFFFFF"/>
                        </a:solidFill>
                        <a:latin typeface="Cambria Math" panose="02040503050406030204" pitchFamily="18" charset="0"/>
                      </a:rPr>
                      <m:t>𝐷</m:t>
                    </m:r>
                    <m:d>
                      <m:dPr>
                        <m:ctrlPr>
                          <a:rPr lang="en-US" sz="2000" b="0" i="1" smtClean="0">
                            <a:solidFill>
                              <a:srgbClr val="FFFFFF"/>
                            </a:solidFill>
                            <a:latin typeface="Cambria Math" panose="02040503050406030204" pitchFamily="18" charset="0"/>
                          </a:rPr>
                        </m:ctrlPr>
                      </m:dPr>
                      <m:e>
                        <m:r>
                          <a:rPr lang="en-US" sz="2000" b="0" i="1" smtClean="0">
                            <a:solidFill>
                              <a:srgbClr val="FFFFFF"/>
                            </a:solidFill>
                            <a:latin typeface="Cambria Math" panose="02040503050406030204" pitchFamily="18" charset="0"/>
                          </a:rPr>
                          <m:t>𝑐</m:t>
                        </m:r>
                      </m:e>
                    </m:d>
                    <m:r>
                      <a:rPr lang="en-US" sz="2000" b="0" i="1" smtClean="0">
                        <a:solidFill>
                          <a:srgbClr val="FFFFFF"/>
                        </a:solidFill>
                        <a:latin typeface="Cambria Math" panose="02040503050406030204" pitchFamily="18" charset="0"/>
                      </a:rPr>
                      <m:t>=</m:t>
                    </m:r>
                    <m:sSup>
                      <m:sSupPr>
                        <m:ctrlPr>
                          <a:rPr lang="en-US" sz="2000" b="0" i="1" smtClean="0">
                            <a:solidFill>
                              <a:srgbClr val="FFFFFF"/>
                            </a:solidFill>
                            <a:latin typeface="Cambria Math" panose="02040503050406030204" pitchFamily="18" charset="0"/>
                          </a:rPr>
                        </m:ctrlPr>
                      </m:sSupPr>
                      <m:e>
                        <m:r>
                          <a:rPr lang="en-US" sz="2000" b="0" i="1" smtClean="0">
                            <a:solidFill>
                              <a:srgbClr val="FFFFFF"/>
                            </a:solidFill>
                            <a:latin typeface="Cambria Math" panose="02040503050406030204" pitchFamily="18" charset="0"/>
                          </a:rPr>
                          <m:t>𝑐</m:t>
                        </m:r>
                      </m:e>
                      <m:sup>
                        <m:r>
                          <a:rPr lang="en-US" sz="2000" b="0" i="1" smtClean="0">
                            <a:solidFill>
                              <a:srgbClr val="FFFFFF"/>
                            </a:solidFill>
                            <a:latin typeface="Cambria Math" panose="02040503050406030204" pitchFamily="18" charset="0"/>
                          </a:rPr>
                          <m:t>𝑑</m:t>
                        </m:r>
                      </m:sup>
                    </m:sSup>
                    <m:r>
                      <a:rPr lang="en-US" sz="2000" b="0" i="1" smtClean="0">
                        <a:solidFill>
                          <a:srgbClr val="FFFFFF"/>
                        </a:solidFill>
                        <a:latin typeface="Cambria Math" panose="02040503050406030204" pitchFamily="18" charset="0"/>
                      </a:rPr>
                      <m:t>(</m:t>
                    </m:r>
                    <m:r>
                      <m:rPr>
                        <m:sty m:val="p"/>
                      </m:rPr>
                      <a:rPr lang="en-US" sz="2000" b="0" i="0" smtClean="0">
                        <a:solidFill>
                          <a:srgbClr val="FFFFFF"/>
                        </a:solidFill>
                        <a:latin typeface="Cambria Math" panose="02040503050406030204" pitchFamily="18" charset="0"/>
                      </a:rPr>
                      <m:t>mod</m:t>
                    </m:r>
                    <m:r>
                      <a:rPr lang="en-US" sz="2000" b="0" i="1" smtClean="0">
                        <a:solidFill>
                          <a:srgbClr val="FFFFFF"/>
                        </a:solidFill>
                        <a:latin typeface="Cambria Math" panose="02040503050406030204" pitchFamily="18" charset="0"/>
                      </a:rPr>
                      <m:t> </m:t>
                    </m:r>
                    <m:r>
                      <a:rPr lang="en-US" sz="2000" b="0" i="1" smtClean="0">
                        <a:solidFill>
                          <a:srgbClr val="FFFFFF"/>
                        </a:solidFill>
                        <a:latin typeface="Cambria Math" panose="02040503050406030204" pitchFamily="18" charset="0"/>
                      </a:rPr>
                      <m:t>𝑛</m:t>
                    </m:r>
                    <m:r>
                      <a:rPr lang="en-US" sz="2000" b="0" i="1" smtClean="0">
                        <a:solidFill>
                          <a:srgbClr val="FFFFFF"/>
                        </a:solidFill>
                        <a:latin typeface="Cambria Math" panose="02040503050406030204" pitchFamily="18" charset="0"/>
                      </a:rPr>
                      <m:t>)</m:t>
                    </m:r>
                  </m:oMath>
                </a14:m>
                <a:endParaRPr lang="en-US" sz="2000" dirty="0">
                  <a:solidFill>
                    <a:srgbClr val="FFFFFF"/>
                  </a:solidFill>
                </a:endParaRPr>
              </a:p>
            </p:txBody>
          </p:sp>
        </mc:Choice>
        <mc:Fallback xmlns="">
          <p:sp>
            <p:nvSpPr>
              <p:cNvPr id="3" name="Text Placeholder 2">
                <a:extLst>
                  <a:ext uri="{FF2B5EF4-FFF2-40B4-BE49-F238E27FC236}">
                    <a16:creationId xmlns:a16="http://schemas.microsoft.com/office/drawing/2014/main" id="{1B7042B2-9EBC-E44C-BE2B-FF84FCF63252}"/>
                  </a:ext>
                </a:extLst>
              </p:cNvPr>
              <p:cNvSpPr>
                <a:spLocks noGrp="1" noRot="1" noChangeAspect="1" noMove="1" noResize="1" noEditPoints="1" noAdjustHandles="1" noChangeArrowheads="1" noChangeShapeType="1" noTextEdit="1"/>
              </p:cNvSpPr>
              <p:nvPr>
                <p:ph type="body" idx="1"/>
              </p:nvPr>
            </p:nvSpPr>
            <p:spPr>
              <a:xfrm>
                <a:off x="6195375" y="557189"/>
                <a:ext cx="5158424" cy="5571899"/>
              </a:xfrm>
              <a:blipFill>
                <a:blip r:embed="rId3"/>
                <a:stretch>
                  <a:fillRect l="-983" r="-196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0798DB1-4A8B-644A-B847-5A29BAA3203F}"/>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defRPr/>
            </a:pPr>
            <a:fld id="{86CB4B4D-7CA3-9044-876B-883B54F8677D}" type="slidenum">
              <a:rPr lang="en-US">
                <a:solidFill>
                  <a:srgbClr val="FFFFFF"/>
                </a:solidFill>
                <a:latin typeface="Calibri" panose="020F0502020204030204"/>
              </a:rPr>
              <a:pPr defTabSz="914400">
                <a:spcAft>
                  <a:spcPts val="600"/>
                </a:spcAft>
                <a:defRPr/>
              </a:pPr>
              <a:t>30</a:t>
            </a:fld>
            <a:endParaRPr lang="en-US">
              <a:solidFill>
                <a:srgbClr val="FFFFFF"/>
              </a:solidFill>
              <a:latin typeface="Calibri" panose="020F0502020204030204"/>
            </a:endParaRPr>
          </a:p>
        </p:txBody>
      </p:sp>
    </p:spTree>
    <p:extLst>
      <p:ext uri="{BB962C8B-B14F-4D97-AF65-F5344CB8AC3E}">
        <p14:creationId xmlns:p14="http://schemas.microsoft.com/office/powerpoint/2010/main" val="273302197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3" name="Oval 22">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B724241-AE96-E347-8CB2-791FB4EF4F90}"/>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4800" kern="1200">
                <a:solidFill>
                  <a:schemeClr val="bg1"/>
                </a:solidFill>
                <a:latin typeface="+mj-lt"/>
                <a:ea typeface="+mj-ea"/>
                <a:cs typeface="+mj-cs"/>
              </a:rPr>
              <a:t>Attacking RSA</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58A32E0-19B6-A249-AEE6-1F1C7FA7C447}"/>
                  </a:ext>
                </a:extLst>
              </p:cNvPr>
              <p:cNvSpPr>
                <a:spLocks noGrp="1"/>
              </p:cNvSpPr>
              <p:nvPr>
                <p:ph type="body" idx="1"/>
              </p:nvPr>
            </p:nvSpPr>
            <p:spPr>
              <a:xfrm>
                <a:off x="6095996" y="630936"/>
                <a:ext cx="5064191" cy="2461435"/>
              </a:xfrm>
              <a:noFill/>
            </p:spPr>
            <p:txBody>
              <a:bodyPr vert="horz" lIns="91440" tIns="45720" rIns="91440" bIns="45720" rtlCol="0" anchor="t">
                <a:normAutofit/>
              </a:bodyPr>
              <a:lstStyle/>
              <a:p>
                <a:r>
                  <a:rPr lang="en-US" sz="1800" dirty="0">
                    <a:solidFill>
                      <a:schemeClr val="bg1"/>
                    </a:solidFill>
                  </a:rPr>
                  <a:t>Requires factoring </a:t>
                </a:r>
                <a14:m>
                  <m:oMath xmlns:m="http://schemas.openxmlformats.org/officeDocument/2006/math">
                    <m:r>
                      <a:rPr lang="en-US" sz="1800" b="0" i="1">
                        <a:solidFill>
                          <a:schemeClr val="bg1"/>
                        </a:solidFill>
                        <a:latin typeface="Cambria Math" panose="02040503050406030204" pitchFamily="18" charset="0"/>
                      </a:rPr>
                      <m:t>𝑛</m:t>
                    </m:r>
                  </m:oMath>
                </a14:m>
                <a:r>
                  <a:rPr lang="en-US" sz="1800" dirty="0">
                    <a:solidFill>
                      <a:schemeClr val="bg1"/>
                    </a:solidFill>
                  </a:rPr>
                  <a:t> in order to find:</a:t>
                </a:r>
              </a:p>
              <a:p>
                <a:pPr marL="457200" lvl="1" indent="0">
                  <a:buNone/>
                </a:pPr>
                <a14:m>
                  <m:oMath xmlns:m="http://schemas.openxmlformats.org/officeDocument/2006/math">
                    <m:r>
                      <a:rPr lang="en-US" sz="1400" i="1">
                        <a:solidFill>
                          <a:schemeClr val="bg1"/>
                        </a:solidFill>
                        <a:latin typeface="Cambria Math" panose="02040503050406030204" pitchFamily="18" charset="0"/>
                      </a:rPr>
                      <m:t>𝜑</m:t>
                    </m:r>
                    <m:d>
                      <m:dPr>
                        <m:ctrlPr>
                          <a:rPr lang="en-US" sz="1400" b="0" i="1">
                            <a:solidFill>
                              <a:schemeClr val="bg1"/>
                            </a:solidFill>
                            <a:latin typeface="Cambria Math" panose="02040503050406030204" pitchFamily="18" charset="0"/>
                          </a:rPr>
                        </m:ctrlPr>
                      </m:dPr>
                      <m:e>
                        <m:r>
                          <a:rPr lang="en-US" sz="1400" b="0" i="1">
                            <a:solidFill>
                              <a:schemeClr val="bg1"/>
                            </a:solidFill>
                            <a:latin typeface="Cambria Math" panose="02040503050406030204" pitchFamily="18" charset="0"/>
                          </a:rPr>
                          <m:t>𝑛</m:t>
                        </m:r>
                      </m:e>
                    </m:d>
                    <m:r>
                      <a:rPr lang="en-US" sz="1400" b="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m:t>
                    </m:r>
                    <m:r>
                      <a:rPr lang="en-US" sz="1400" b="0" i="1">
                        <a:solidFill>
                          <a:schemeClr val="bg1"/>
                        </a:solidFill>
                        <a:latin typeface="Cambria Math" panose="02040503050406030204" pitchFamily="18" charset="0"/>
                      </a:rPr>
                      <m:t>𝑝</m:t>
                    </m:r>
                    <m:r>
                      <a:rPr lang="en-US" sz="1400" b="0" i="1" smtClean="0">
                        <a:solidFill>
                          <a:schemeClr val="bg1"/>
                        </a:solidFill>
                        <a:latin typeface="Cambria Math" panose="02040503050406030204" pitchFamily="18" charset="0"/>
                      </a:rPr>
                      <m:t>−1</m:t>
                    </m:r>
                    <m:r>
                      <a:rPr lang="en-US" sz="1400" b="0" i="1">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m:t>
                    </m:r>
                    <m:r>
                      <a:rPr lang="en-US" sz="1400" b="0" i="1">
                        <a:solidFill>
                          <a:schemeClr val="bg1"/>
                        </a:solidFill>
                        <a:latin typeface="Cambria Math" panose="02040503050406030204" pitchFamily="18" charset="0"/>
                      </a:rPr>
                      <m:t>𝑞</m:t>
                    </m:r>
                    <m:r>
                      <a:rPr lang="en-US" sz="1400" b="0" i="1" smtClean="0">
                        <a:solidFill>
                          <a:schemeClr val="bg1"/>
                        </a:solidFill>
                        <a:latin typeface="Cambria Math" panose="02040503050406030204" pitchFamily="18" charset="0"/>
                      </a:rPr>
                      <m:t>−1)</m:t>
                    </m:r>
                  </m:oMath>
                </a14:m>
                <a:r>
                  <a:rPr lang="en-US" sz="1400" dirty="0">
                    <a:solidFill>
                      <a:schemeClr val="bg1"/>
                    </a:solidFill>
                  </a:rPr>
                  <a:t>.</a:t>
                </a:r>
              </a:p>
              <a:p>
                <a:r>
                  <a:rPr lang="en-US" sz="1800" dirty="0">
                    <a:solidFill>
                      <a:schemeClr val="bg1"/>
                    </a:solidFill>
                  </a:rPr>
                  <a:t>Factoring of large composites is believed to be hard.</a:t>
                </a:r>
              </a:p>
              <a:p>
                <a:r>
                  <a:rPr lang="en-US" sz="1800" dirty="0">
                    <a:solidFill>
                      <a:schemeClr val="bg1"/>
                    </a:solidFill>
                  </a:rPr>
                  <a:t>The best </a:t>
                </a:r>
                <a:r>
                  <a:rPr lang="en-US" sz="1800" i="1" dirty="0">
                    <a:solidFill>
                      <a:schemeClr val="bg1"/>
                    </a:solidFill>
                  </a:rPr>
                  <a:t>known</a:t>
                </a:r>
                <a:r>
                  <a:rPr lang="en-US" sz="1800" dirty="0">
                    <a:solidFill>
                      <a:schemeClr val="bg1"/>
                    </a:solidFill>
                  </a:rPr>
                  <a:t> algorithm is the Generalized Number Field Sieve:</a:t>
                </a:r>
              </a:p>
              <a:p>
                <a:pPr lvl="1"/>
                <a14:m>
                  <m:oMath xmlns:m="http://schemas.openxmlformats.org/officeDocument/2006/math">
                    <m:r>
                      <a:rPr lang="en-US" sz="1800" b="0" i="1">
                        <a:solidFill>
                          <a:schemeClr val="bg1"/>
                        </a:solidFill>
                        <a:latin typeface="Cambria Math" panose="02040503050406030204" pitchFamily="18" charset="0"/>
                      </a:rPr>
                      <m:t>𝑂</m:t>
                    </m:r>
                    <m:r>
                      <a:rPr lang="en-US" sz="1800" b="0" i="1">
                        <a:solidFill>
                          <a:schemeClr val="bg1"/>
                        </a:solidFill>
                        <a:latin typeface="Cambria Math" panose="02040503050406030204" pitchFamily="18" charset="0"/>
                      </a:rPr>
                      <m:t>(</m:t>
                    </m:r>
                    <m:sSup>
                      <m:sSupPr>
                        <m:ctrlPr>
                          <a:rPr lang="en-US" sz="1800" b="0" i="1">
                            <a:solidFill>
                              <a:schemeClr val="bg1"/>
                            </a:solidFill>
                            <a:latin typeface="Cambria Math" panose="02040503050406030204" pitchFamily="18" charset="0"/>
                          </a:rPr>
                        </m:ctrlPr>
                      </m:sSupPr>
                      <m:e>
                        <m:r>
                          <a:rPr lang="en-US" sz="1800" b="0" i="1">
                            <a:solidFill>
                              <a:schemeClr val="bg1"/>
                            </a:solidFill>
                            <a:latin typeface="Cambria Math" panose="02040503050406030204" pitchFamily="18" charset="0"/>
                          </a:rPr>
                          <m:t>𝑒</m:t>
                        </m:r>
                      </m:e>
                      <m:sup>
                        <m:d>
                          <m:dPr>
                            <m:ctrlPr>
                              <a:rPr lang="en-US" sz="1800" i="1">
                                <a:solidFill>
                                  <a:schemeClr val="bg1"/>
                                </a:solidFill>
                                <a:latin typeface="Cambria Math" panose="02040503050406030204" pitchFamily="18" charset="0"/>
                              </a:rPr>
                            </m:ctrlPr>
                          </m:dPr>
                          <m:e>
                            <m:rad>
                              <m:radPr>
                                <m:ctrlPr>
                                  <a:rPr lang="en-US" sz="1800" i="1">
                                    <a:solidFill>
                                      <a:schemeClr val="bg1"/>
                                    </a:solidFill>
                                    <a:latin typeface="Cambria Math" panose="02040503050406030204" pitchFamily="18" charset="0"/>
                                  </a:rPr>
                                </m:ctrlPr>
                              </m:radPr>
                              <m:deg>
                                <m:r>
                                  <m:rPr>
                                    <m:brk m:alnAt="7"/>
                                  </m:rPr>
                                  <a:rPr lang="en-US" sz="1800" i="1">
                                    <a:solidFill>
                                      <a:schemeClr val="bg1"/>
                                    </a:solidFill>
                                    <a:latin typeface="Cambria Math" panose="02040503050406030204" pitchFamily="18" charset="0"/>
                                  </a:rPr>
                                  <m:t>3</m:t>
                                </m:r>
                              </m:deg>
                              <m:e>
                                <m:f>
                                  <m:fPr>
                                    <m:ctrlPr>
                                      <a:rPr lang="en-US" sz="1800" i="1">
                                        <a:solidFill>
                                          <a:schemeClr val="bg1"/>
                                        </a:solidFill>
                                        <a:latin typeface="Cambria Math" panose="02040503050406030204" pitchFamily="18" charset="0"/>
                                      </a:rPr>
                                    </m:ctrlPr>
                                  </m:fPr>
                                  <m:num>
                                    <m:r>
                                      <a:rPr lang="en-US" sz="1800" i="1">
                                        <a:solidFill>
                                          <a:schemeClr val="bg1"/>
                                        </a:solidFill>
                                        <a:latin typeface="Cambria Math" panose="02040503050406030204" pitchFamily="18" charset="0"/>
                                      </a:rPr>
                                      <m:t>64</m:t>
                                    </m:r>
                                  </m:num>
                                  <m:den>
                                    <m:r>
                                      <a:rPr lang="en-US" sz="1800" i="1">
                                        <a:solidFill>
                                          <a:schemeClr val="bg1"/>
                                        </a:solidFill>
                                        <a:latin typeface="Cambria Math" panose="02040503050406030204" pitchFamily="18" charset="0"/>
                                      </a:rPr>
                                      <m:t>3</m:t>
                                    </m:r>
                                  </m:den>
                                </m:f>
                              </m:e>
                            </m:rad>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𝑜</m:t>
                            </m:r>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1</m:t>
                                </m:r>
                              </m:e>
                            </m:d>
                          </m:e>
                        </m:d>
                        <m:sSup>
                          <m:sSupPr>
                            <m:ctrlPr>
                              <a:rPr lang="en-US" sz="1800" i="1">
                                <a:solidFill>
                                  <a:schemeClr val="bg1"/>
                                </a:solidFill>
                                <a:latin typeface="Cambria Math" panose="02040503050406030204" pitchFamily="18" charset="0"/>
                              </a:rPr>
                            </m:ctrlPr>
                          </m:sSupPr>
                          <m:e>
                            <m:func>
                              <m:funcPr>
                                <m:ctrlPr>
                                  <a:rPr lang="en-US" sz="1800" i="1">
                                    <a:solidFill>
                                      <a:schemeClr val="bg1"/>
                                    </a:solidFill>
                                    <a:latin typeface="Cambria Math" panose="02040503050406030204" pitchFamily="18" charset="0"/>
                                  </a:rPr>
                                </m:ctrlPr>
                              </m:funcPr>
                              <m:fName>
                                <m:r>
                                  <a:rPr lang="en-US" sz="1800">
                                    <a:solidFill>
                                      <a:schemeClr val="bg1"/>
                                    </a:solidFill>
                                    <a:latin typeface="Cambria Math" panose="02040503050406030204" pitchFamily="18" charset="0"/>
                                  </a:rPr>
                                  <m:t>(</m:t>
                                </m:r>
                                <m:r>
                                  <m:rPr>
                                    <m:sty m:val="p"/>
                                  </m:rPr>
                                  <a:rPr lang="en-US" sz="1800">
                                    <a:solidFill>
                                      <a:schemeClr val="bg1"/>
                                    </a:solidFill>
                                    <a:latin typeface="Cambria Math" panose="02040503050406030204" pitchFamily="18" charset="0"/>
                                  </a:rPr>
                                  <m:t>ln</m:t>
                                </m:r>
                              </m:fName>
                              <m:e>
                                <m:r>
                                  <a:rPr lang="en-US" sz="1800" i="1">
                                    <a:solidFill>
                                      <a:schemeClr val="bg1"/>
                                    </a:solidFill>
                                    <a:latin typeface="Cambria Math" panose="02040503050406030204" pitchFamily="18" charset="0"/>
                                  </a:rPr>
                                  <m:t>𝑛</m:t>
                                </m:r>
                                <m:r>
                                  <a:rPr lang="en-US" sz="1800" i="1">
                                    <a:solidFill>
                                      <a:schemeClr val="bg1"/>
                                    </a:solidFill>
                                    <a:latin typeface="Cambria Math" panose="02040503050406030204" pitchFamily="18" charset="0"/>
                                  </a:rPr>
                                  <m:t>)</m:t>
                                </m:r>
                              </m:e>
                            </m:func>
                          </m:e>
                          <m:sup>
                            <m:f>
                              <m:fPr>
                                <m:ctrlPr>
                                  <a:rPr lang="en-US" sz="1800" i="1">
                                    <a:solidFill>
                                      <a:schemeClr val="bg1"/>
                                    </a:solidFill>
                                    <a:latin typeface="Cambria Math" panose="02040503050406030204" pitchFamily="18" charset="0"/>
                                  </a:rPr>
                                </m:ctrlPr>
                              </m:fPr>
                              <m:num>
                                <m:r>
                                  <a:rPr lang="en-US" sz="1800" i="1">
                                    <a:solidFill>
                                      <a:schemeClr val="bg1"/>
                                    </a:solidFill>
                                    <a:latin typeface="Cambria Math" panose="02040503050406030204" pitchFamily="18" charset="0"/>
                                  </a:rPr>
                                  <m:t>1</m:t>
                                </m:r>
                              </m:num>
                              <m:den>
                                <m:r>
                                  <a:rPr lang="en-US" sz="1800" i="1">
                                    <a:solidFill>
                                      <a:schemeClr val="bg1"/>
                                    </a:solidFill>
                                    <a:latin typeface="Cambria Math" panose="02040503050406030204" pitchFamily="18" charset="0"/>
                                  </a:rPr>
                                  <m:t>3 </m:t>
                                </m:r>
                              </m:den>
                            </m:f>
                          </m:sup>
                        </m:sSup>
                        <m:sSup>
                          <m:sSupPr>
                            <m:ctrlPr>
                              <a:rPr lang="en-US" sz="1800" i="1">
                                <a:solidFill>
                                  <a:schemeClr val="bg1"/>
                                </a:solidFill>
                                <a:latin typeface="Cambria Math" panose="02040503050406030204" pitchFamily="18" charset="0"/>
                              </a:rPr>
                            </m:ctrlPr>
                          </m:sSupPr>
                          <m:e>
                            <m:func>
                              <m:funcPr>
                                <m:ctrlPr>
                                  <a:rPr lang="en-US" sz="1800" i="1">
                                    <a:solidFill>
                                      <a:schemeClr val="bg1"/>
                                    </a:solidFill>
                                    <a:latin typeface="Cambria Math" panose="02040503050406030204" pitchFamily="18" charset="0"/>
                                  </a:rPr>
                                </m:ctrlPr>
                              </m:funcPr>
                              <m:fName>
                                <m:r>
                                  <a:rPr lang="en-US" sz="1800">
                                    <a:solidFill>
                                      <a:schemeClr val="bg1"/>
                                    </a:solidFill>
                                    <a:latin typeface="Cambria Math" panose="02040503050406030204" pitchFamily="18" charset="0"/>
                                  </a:rPr>
                                  <m:t>(</m:t>
                                </m:r>
                                <m:func>
                                  <m:funcPr>
                                    <m:ctrlPr>
                                      <a:rPr lang="en-US" sz="1800" i="1">
                                        <a:solidFill>
                                          <a:schemeClr val="bg1"/>
                                        </a:solidFill>
                                        <a:latin typeface="Cambria Math" panose="02040503050406030204" pitchFamily="18" charset="0"/>
                                      </a:rPr>
                                    </m:ctrlPr>
                                  </m:funcPr>
                                  <m:fName>
                                    <m:r>
                                      <m:rPr>
                                        <m:sty m:val="p"/>
                                      </m:rPr>
                                      <a:rPr lang="en-US" sz="1800">
                                        <a:solidFill>
                                          <a:schemeClr val="bg1"/>
                                        </a:solidFill>
                                        <a:latin typeface="Cambria Math" panose="02040503050406030204" pitchFamily="18" charset="0"/>
                                      </a:rPr>
                                      <m:t>ln</m:t>
                                    </m:r>
                                  </m:fName>
                                  <m:e>
                                    <m:r>
                                      <m:rPr>
                                        <m:sty m:val="p"/>
                                      </m:rPr>
                                      <a:rPr lang="en-US" sz="1800">
                                        <a:solidFill>
                                          <a:schemeClr val="bg1"/>
                                        </a:solidFill>
                                        <a:latin typeface="Cambria Math" panose="02040503050406030204" pitchFamily="18" charset="0"/>
                                      </a:rPr>
                                      <m:t>ln</m:t>
                                    </m:r>
                                  </m:e>
                                </m:func>
                              </m:fName>
                              <m:e>
                                <m:r>
                                  <a:rPr lang="en-US" sz="1800" i="1">
                                    <a:solidFill>
                                      <a:schemeClr val="bg1"/>
                                    </a:solidFill>
                                    <a:latin typeface="Cambria Math" panose="02040503050406030204" pitchFamily="18" charset="0"/>
                                  </a:rPr>
                                  <m:t>𝑛</m:t>
                                </m:r>
                                <m:r>
                                  <a:rPr lang="en-US" sz="1800" i="1">
                                    <a:solidFill>
                                      <a:schemeClr val="bg1"/>
                                    </a:solidFill>
                                    <a:latin typeface="Cambria Math" panose="02040503050406030204" pitchFamily="18" charset="0"/>
                                  </a:rPr>
                                  <m:t>)</m:t>
                                </m:r>
                              </m:e>
                            </m:func>
                          </m:e>
                          <m:sup>
                            <m:f>
                              <m:fPr>
                                <m:ctrlPr>
                                  <a:rPr lang="en-US" sz="1800" i="1">
                                    <a:solidFill>
                                      <a:schemeClr val="bg1"/>
                                    </a:solidFill>
                                    <a:latin typeface="Cambria Math" panose="02040503050406030204" pitchFamily="18" charset="0"/>
                                  </a:rPr>
                                </m:ctrlPr>
                              </m:fPr>
                              <m:num>
                                <m:r>
                                  <a:rPr lang="en-US" sz="1800" i="1">
                                    <a:solidFill>
                                      <a:schemeClr val="bg1"/>
                                    </a:solidFill>
                                    <a:latin typeface="Cambria Math" panose="02040503050406030204" pitchFamily="18" charset="0"/>
                                  </a:rPr>
                                  <m:t>2</m:t>
                                </m:r>
                              </m:num>
                              <m:den>
                                <m:r>
                                  <a:rPr lang="en-US" sz="1800" i="1">
                                    <a:solidFill>
                                      <a:schemeClr val="bg1"/>
                                    </a:solidFill>
                                    <a:latin typeface="Cambria Math" panose="02040503050406030204" pitchFamily="18" charset="0"/>
                                  </a:rPr>
                                  <m:t>3 </m:t>
                                </m:r>
                              </m:den>
                            </m:f>
                          </m:sup>
                        </m:sSup>
                      </m:sup>
                    </m:sSup>
                    <m:r>
                      <a:rPr lang="en-US" sz="1800" b="0" i="1">
                        <a:solidFill>
                          <a:schemeClr val="bg1"/>
                        </a:solidFill>
                        <a:latin typeface="Cambria Math" panose="02040503050406030204" pitchFamily="18" charset="0"/>
                      </a:rPr>
                      <m:t>)</m:t>
                    </m:r>
                  </m:oMath>
                </a14:m>
                <a:endParaRPr lang="en-US" sz="1800" dirty="0">
                  <a:solidFill>
                    <a:schemeClr val="bg1"/>
                  </a:solidFill>
                </a:endParaRPr>
              </a:p>
            </p:txBody>
          </p:sp>
        </mc:Choice>
        <mc:Fallback xmlns="">
          <p:sp>
            <p:nvSpPr>
              <p:cNvPr id="3" name="Text Placeholder 2">
                <a:extLst>
                  <a:ext uri="{FF2B5EF4-FFF2-40B4-BE49-F238E27FC236}">
                    <a16:creationId xmlns:a16="http://schemas.microsoft.com/office/drawing/2014/main" id="{158A32E0-19B6-A249-AEE6-1F1C7FA7C447}"/>
                  </a:ext>
                </a:extLst>
              </p:cNvPr>
              <p:cNvSpPr>
                <a:spLocks noGrp="1" noRot="1" noChangeAspect="1" noMove="1" noResize="1" noEditPoints="1" noAdjustHandles="1" noChangeArrowheads="1" noChangeShapeType="1" noTextEdit="1"/>
              </p:cNvSpPr>
              <p:nvPr>
                <p:ph type="body" idx="1"/>
              </p:nvPr>
            </p:nvSpPr>
            <p:spPr>
              <a:xfrm>
                <a:off x="6095996" y="630936"/>
                <a:ext cx="5064191" cy="2461435"/>
              </a:xfrm>
              <a:blipFill>
                <a:blip r:embed="rId2"/>
                <a:stretch>
                  <a:fillRect l="-752" t="-2051" b="-2051"/>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3" name="Straight Connector 32">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492420D2-02ED-F747-BD50-BE73F67F0071}"/>
              </a:ext>
            </a:extLst>
          </p:cNvPr>
          <p:cNvPicPr>
            <a:picLocks noChangeAspect="1"/>
          </p:cNvPicPr>
          <p:nvPr/>
        </p:nvPicPr>
        <p:blipFill>
          <a:blip r:embed="rId3"/>
          <a:stretch>
            <a:fillRect/>
          </a:stretch>
        </p:blipFill>
        <p:spPr>
          <a:xfrm>
            <a:off x="631359" y="3895058"/>
            <a:ext cx="10843065" cy="1246952"/>
          </a:xfrm>
          <a:prstGeom prst="rect">
            <a:avLst/>
          </a:prstGeom>
        </p:spPr>
      </p:pic>
      <p:grpSp>
        <p:nvGrpSpPr>
          <p:cNvPr id="46" name="Group 45">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7" name="Straight Connector 46">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37BD0387-94FE-E24B-996B-C2E71365F978}"/>
              </a:ext>
            </a:extLst>
          </p:cNvPr>
          <p:cNvSpPr>
            <a:spLocks noGrp="1"/>
          </p:cNvSpPr>
          <p:nvPr>
            <p:ph type="sldNum" sz="quarter" idx="2"/>
          </p:nvPr>
        </p:nvSpPr>
        <p:spPr>
          <a:xfrm>
            <a:off x="0" y="6309360"/>
            <a:ext cx="640080" cy="548640"/>
          </a:xfrm>
        </p:spPr>
        <p:txBody>
          <a:bodyPr vert="horz" lIns="91440" tIns="45720" rIns="91440" bIns="45720" rtlCol="0" anchor="ctr">
            <a:normAutofit/>
          </a:bodyPr>
          <a:lstStyle/>
          <a:p>
            <a:pPr algn="ctr" defTabSz="914400">
              <a:spcAft>
                <a:spcPts val="600"/>
              </a:spcAft>
            </a:pPr>
            <a:fld id="{86CB4B4D-7CA3-9044-876B-883B54F8677D}" type="slidenum">
              <a:rPr lang="en-US">
                <a:solidFill>
                  <a:schemeClr val="bg1"/>
                </a:solidFill>
              </a:rPr>
              <a:pPr algn="ctr" defTabSz="914400">
                <a:spcAft>
                  <a:spcPts val="600"/>
                </a:spcAft>
              </a:pPr>
              <a:t>31</a:t>
            </a:fld>
            <a:endParaRPr lang="en-US">
              <a:solidFill>
                <a:schemeClr val="bg1"/>
              </a:solidFill>
            </a:endParaRPr>
          </a:p>
        </p:txBody>
      </p:sp>
      <p:sp>
        <p:nvSpPr>
          <p:cNvPr id="5" name="TextBox 4">
            <a:extLst>
              <a:ext uri="{FF2B5EF4-FFF2-40B4-BE49-F238E27FC236}">
                <a16:creationId xmlns:a16="http://schemas.microsoft.com/office/drawing/2014/main" id="{57EA411C-9E78-EF4D-B060-52DBC061EFB9}"/>
              </a:ext>
            </a:extLst>
          </p:cNvPr>
          <p:cNvSpPr txBox="1"/>
          <p:nvPr/>
        </p:nvSpPr>
        <p:spPr>
          <a:xfrm>
            <a:off x="3478180" y="5430538"/>
            <a:ext cx="4827495" cy="646331"/>
          </a:xfrm>
          <a:prstGeom prst="rect">
            <a:avLst/>
          </a:prstGeom>
          <a:noFill/>
        </p:spPr>
        <p:txBody>
          <a:bodyPr wrap="square" rtlCol="0">
            <a:spAutoFit/>
          </a:bodyPr>
          <a:lstStyle/>
          <a:p>
            <a:r>
              <a:rPr lang="en-US" dirty="0">
                <a:solidFill>
                  <a:schemeClr val="bg1"/>
                </a:solidFill>
              </a:rPr>
              <a:t>Here is my actual public key. You are welcome to try to factor it.</a:t>
            </a:r>
          </a:p>
        </p:txBody>
      </p:sp>
    </p:spTree>
    <p:extLst>
      <p:ext uri="{BB962C8B-B14F-4D97-AF65-F5344CB8AC3E}">
        <p14:creationId xmlns:p14="http://schemas.microsoft.com/office/powerpoint/2010/main" val="79235656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2" name="Oval 51">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1D02D8A-B815-0144-858F-A552EADEF325}"/>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4800" kern="1200">
                <a:solidFill>
                  <a:schemeClr val="bg1"/>
                </a:solidFill>
                <a:latin typeface="+mj-lt"/>
                <a:ea typeface="+mj-ea"/>
                <a:cs typeface="+mj-cs"/>
              </a:rPr>
              <a:t>Attacking RSA</a:t>
            </a:r>
          </a:p>
        </p:txBody>
      </p:sp>
      <p:sp>
        <p:nvSpPr>
          <p:cNvPr id="3" name="Text Placeholder 2">
            <a:extLst>
              <a:ext uri="{FF2B5EF4-FFF2-40B4-BE49-F238E27FC236}">
                <a16:creationId xmlns:a16="http://schemas.microsoft.com/office/drawing/2014/main" id="{B124D3C7-8DFA-944C-8214-A14DD1A9E947}"/>
              </a:ext>
            </a:extLst>
          </p:cNvPr>
          <p:cNvSpPr>
            <a:spLocks noGrp="1"/>
          </p:cNvSpPr>
          <p:nvPr>
            <p:ph type="body" idx="1"/>
          </p:nvPr>
        </p:nvSpPr>
        <p:spPr>
          <a:xfrm>
            <a:off x="6095996" y="630937"/>
            <a:ext cx="5064191" cy="1031608"/>
          </a:xfrm>
          <a:noFill/>
        </p:spPr>
        <p:txBody>
          <a:bodyPr vert="horz" lIns="91440" tIns="45720" rIns="91440" bIns="45720" rtlCol="0" anchor="t">
            <a:normAutofit/>
          </a:bodyPr>
          <a:lstStyle/>
          <a:p>
            <a:r>
              <a:rPr lang="en-US" sz="1800" dirty="0">
                <a:solidFill>
                  <a:schemeClr val="bg1"/>
                </a:solidFill>
              </a:rPr>
              <a:t>If you began factoring at the Big Bang using the best known algorithm and using all of the computers in the world…</a:t>
            </a:r>
          </a:p>
          <a:p>
            <a:endParaRPr lang="en-US" sz="1800" dirty="0">
              <a:solidFill>
                <a:schemeClr val="bg1"/>
              </a:solidFill>
            </a:endParaRPr>
          </a:p>
        </p:txBody>
      </p:sp>
      <p:sp>
        <p:nvSpPr>
          <p:cNvPr id="59" name="Rectangle 5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2" name="Straight Connector 6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0" name="Straight Connector 6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UniverseTime2560x1600.png" descr="UniverseTime2560x1600.png">
            <a:extLst>
              <a:ext uri="{FF2B5EF4-FFF2-40B4-BE49-F238E27FC236}">
                <a16:creationId xmlns:a16="http://schemas.microsoft.com/office/drawing/2014/main" id="{5F9CA5B2-B346-594A-9D15-5B5A873ADA03}"/>
              </a:ext>
            </a:extLst>
          </p:cNvPr>
          <p:cNvPicPr>
            <a:picLocks noChangeAspect="1"/>
          </p:cNvPicPr>
          <p:nvPr/>
        </p:nvPicPr>
        <p:blipFill>
          <a:blip r:embed="rId2"/>
          <a:srcRect t="20551" b="9585"/>
          <a:stretch>
            <a:fillRect/>
          </a:stretch>
        </p:blipFill>
        <p:spPr>
          <a:xfrm>
            <a:off x="1388994" y="1981961"/>
            <a:ext cx="9694497" cy="4233103"/>
          </a:xfrm>
          <a:prstGeom prst="rect">
            <a:avLst/>
          </a:prstGeom>
        </p:spPr>
      </p:pic>
      <p:grpSp>
        <p:nvGrpSpPr>
          <p:cNvPr id="75" name="Group 74">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76" name="Straight Connector 75">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793053F1-9051-7340-9213-04BE45975820}"/>
              </a:ext>
            </a:extLst>
          </p:cNvPr>
          <p:cNvSpPr>
            <a:spLocks noGrp="1"/>
          </p:cNvSpPr>
          <p:nvPr>
            <p:ph type="sldNum" sz="quarter" idx="2"/>
          </p:nvPr>
        </p:nvSpPr>
        <p:spPr>
          <a:xfrm>
            <a:off x="0" y="6309360"/>
            <a:ext cx="640080" cy="548640"/>
          </a:xfrm>
        </p:spPr>
        <p:txBody>
          <a:bodyPr vert="horz" lIns="91440" tIns="45720" rIns="91440" bIns="45720" rtlCol="0" anchor="ctr">
            <a:normAutofit/>
          </a:bodyPr>
          <a:lstStyle/>
          <a:p>
            <a:pPr algn="ctr" defTabSz="914400">
              <a:spcAft>
                <a:spcPts val="600"/>
              </a:spcAft>
            </a:pPr>
            <a:fld id="{86CB4B4D-7CA3-9044-876B-883B54F8677D}" type="slidenum">
              <a:rPr lang="en-US">
                <a:solidFill>
                  <a:schemeClr val="bg1"/>
                </a:solidFill>
              </a:rPr>
              <a:pPr algn="ctr" defTabSz="914400">
                <a:spcAft>
                  <a:spcPts val="600"/>
                </a:spcAft>
              </a:pPr>
              <a:t>32</a:t>
            </a:fld>
            <a:endParaRPr lang="en-US">
              <a:solidFill>
                <a:schemeClr val="bg1"/>
              </a:solidFill>
            </a:endParaRPr>
          </a:p>
        </p:txBody>
      </p:sp>
      <p:grpSp>
        <p:nvGrpSpPr>
          <p:cNvPr id="58" name="Group">
            <a:extLst>
              <a:ext uri="{FF2B5EF4-FFF2-40B4-BE49-F238E27FC236}">
                <a16:creationId xmlns:a16="http://schemas.microsoft.com/office/drawing/2014/main" id="{2D086A27-4FA2-5A4E-A88D-2A302A77735D}"/>
              </a:ext>
            </a:extLst>
          </p:cNvPr>
          <p:cNvGrpSpPr/>
          <p:nvPr/>
        </p:nvGrpSpPr>
        <p:grpSpPr>
          <a:xfrm rot="21136476">
            <a:off x="5100293" y="2637822"/>
            <a:ext cx="2187722" cy="544424"/>
            <a:chOff x="-92758" y="-967"/>
            <a:chExt cx="3111424" cy="774291"/>
          </a:xfrm>
        </p:grpSpPr>
        <p:pic>
          <p:nvPicPr>
            <p:cNvPr id="60" name="Line Line" descr="Line Line">
              <a:extLst>
                <a:ext uri="{FF2B5EF4-FFF2-40B4-BE49-F238E27FC236}">
                  <a16:creationId xmlns:a16="http://schemas.microsoft.com/office/drawing/2014/main" id="{05C9316C-8994-D444-B80D-C4C92336F5C8}"/>
                </a:ext>
              </a:extLst>
            </p:cNvPr>
            <p:cNvPicPr>
              <a:picLocks/>
            </p:cNvPicPr>
            <p:nvPr/>
          </p:nvPicPr>
          <p:blipFill>
            <a:blip r:embed="rId3"/>
            <a:stretch>
              <a:fillRect/>
            </a:stretch>
          </p:blipFill>
          <p:spPr>
            <a:xfrm rot="9764136">
              <a:off x="-92758" y="421089"/>
              <a:ext cx="2505759" cy="352235"/>
            </a:xfrm>
            <a:prstGeom prst="rect">
              <a:avLst/>
            </a:prstGeom>
            <a:effectLst/>
          </p:spPr>
        </p:pic>
        <p:sp>
          <p:nvSpPr>
            <p:cNvPr id="66" name="Now">
              <a:extLst>
                <a:ext uri="{FF2B5EF4-FFF2-40B4-BE49-F238E27FC236}">
                  <a16:creationId xmlns:a16="http://schemas.microsoft.com/office/drawing/2014/main" id="{397FA087-F86B-EE47-9335-BBA3A1F144B9}"/>
                </a:ext>
              </a:extLst>
            </p:cNvPr>
            <p:cNvSpPr txBox="1"/>
            <p:nvPr/>
          </p:nvSpPr>
          <p:spPr>
            <a:xfrm>
              <a:off x="2338183" y="-967"/>
              <a:ext cx="680483"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solidFill>
                    <a:srgbClr val="FFFFFF"/>
                  </a:solidFill>
                </a:defRPr>
              </a:lvl1pPr>
            </a:lstStyle>
            <a:p>
              <a:r>
                <a:rPr sz="1687"/>
                <a:t>Now</a:t>
              </a:r>
            </a:p>
          </p:txBody>
        </p:sp>
      </p:grpSp>
    </p:spTree>
    <p:extLst>
      <p:ext uri="{BB962C8B-B14F-4D97-AF65-F5344CB8AC3E}">
        <p14:creationId xmlns:p14="http://schemas.microsoft.com/office/powerpoint/2010/main" val="2908424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5218-80EA-9949-8B63-29EEBF7C801F}"/>
              </a:ext>
            </a:extLst>
          </p:cNvPr>
          <p:cNvSpPr>
            <a:spLocks noGrp="1"/>
          </p:cNvSpPr>
          <p:nvPr>
            <p:ph type="title"/>
          </p:nvPr>
        </p:nvSpPr>
        <p:spPr>
          <a:xfrm>
            <a:off x="838200" y="365125"/>
            <a:ext cx="6254496" cy="1828800"/>
          </a:xfrm>
        </p:spPr>
        <p:txBody>
          <a:bodyPr vert="horz" lIns="91440" tIns="45720" rIns="91440" bIns="45720" rtlCol="0" anchor="ctr">
            <a:normAutofit/>
          </a:bodyPr>
          <a:lstStyle/>
          <a:p>
            <a:r>
              <a:rPr lang="en-US"/>
              <a:t>El Gamal Cryptosystem</a:t>
            </a:r>
          </a:p>
        </p:txBody>
      </p:sp>
      <p:sp>
        <p:nvSpPr>
          <p:cNvPr id="3" name="Text Placeholder 2">
            <a:extLst>
              <a:ext uri="{FF2B5EF4-FFF2-40B4-BE49-F238E27FC236}">
                <a16:creationId xmlns:a16="http://schemas.microsoft.com/office/drawing/2014/main" id="{1ECC571F-4A80-844C-8B31-3FEBDD1DBBBF}"/>
              </a:ext>
            </a:extLst>
          </p:cNvPr>
          <p:cNvSpPr>
            <a:spLocks noGrp="1"/>
          </p:cNvSpPr>
          <p:nvPr>
            <p:ph type="body" idx="1"/>
          </p:nvPr>
        </p:nvSpPr>
        <p:spPr>
          <a:xfrm>
            <a:off x="838200" y="2322576"/>
            <a:ext cx="6254496" cy="3858768"/>
          </a:xfrm>
        </p:spPr>
        <p:txBody>
          <a:bodyPr vert="horz" lIns="91440" tIns="45720" rIns="91440" bIns="45720" rtlCol="0">
            <a:normAutofit/>
          </a:bodyPr>
          <a:lstStyle/>
          <a:p>
            <a:r>
              <a:rPr lang="en-US" sz="2400" dirty="0"/>
              <a:t>Taher El Gamal was a student of Martin Hellman.</a:t>
            </a:r>
          </a:p>
          <a:p>
            <a:pPr lvl="1"/>
            <a:r>
              <a:rPr lang="en-US" sz="2000" dirty="0"/>
              <a:t>He invented this public key encryption system when he was in graduate school.</a:t>
            </a:r>
          </a:p>
          <a:p>
            <a:r>
              <a:rPr lang="en-US" sz="2400" dirty="0"/>
              <a:t>He is considered to be the father of SSL.</a:t>
            </a:r>
          </a:p>
          <a:p>
            <a:r>
              <a:rPr lang="en-US" sz="2400" dirty="0"/>
              <a:t>His cryptosystem became the basis for the Digital Signature Algorithm (DSA) adopted by National Institute of Standards and Technology (NIST) as the Digital Signature Standard (DSS).</a:t>
            </a:r>
          </a:p>
        </p:txBody>
      </p:sp>
      <p:pic>
        <p:nvPicPr>
          <p:cNvPr id="1026" name="Picture 2">
            <a:extLst>
              <a:ext uri="{FF2B5EF4-FFF2-40B4-BE49-F238E27FC236}">
                <a16:creationId xmlns:a16="http://schemas.microsoft.com/office/drawing/2014/main" id="{E0CBAABA-E8EE-C549-9F48-5E70518679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335"/>
          <a:stretch/>
        </p:blipFill>
        <p:spPr bwMode="auto">
          <a:xfrm>
            <a:off x="7552266" y="10"/>
            <a:ext cx="463973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3ACDF7C-0330-FA41-AC24-3EF840454CDE}"/>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defRPr/>
            </a:pPr>
            <a:fld id="{86CB4B4D-7CA3-9044-876B-883B54F8677D}" type="slidenum">
              <a:rPr lang="en-US">
                <a:solidFill>
                  <a:srgbClr val="FFFFFF"/>
                </a:solidFill>
                <a:latin typeface="Calibri" panose="020F0502020204030204"/>
              </a:rPr>
              <a:pPr defTabSz="914400">
                <a:spcAft>
                  <a:spcPts val="600"/>
                </a:spcAft>
                <a:defRPr/>
              </a:pPr>
              <a:t>33</a:t>
            </a:fld>
            <a:endParaRPr lang="en-US">
              <a:solidFill>
                <a:srgbClr val="FFFFFF"/>
              </a:solidFill>
              <a:latin typeface="Calibri" panose="020F0502020204030204"/>
            </a:endParaRPr>
          </a:p>
        </p:txBody>
      </p:sp>
    </p:spTree>
    <p:extLst>
      <p:ext uri="{BB962C8B-B14F-4D97-AF65-F5344CB8AC3E}">
        <p14:creationId xmlns:p14="http://schemas.microsoft.com/office/powerpoint/2010/main" val="4189052987"/>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A9281-F2B8-FA42-9363-80F51E9D352B}"/>
              </a:ext>
            </a:extLst>
          </p:cNvPr>
          <p:cNvSpPr>
            <a:spLocks noGrp="1"/>
          </p:cNvSpPr>
          <p:nvPr>
            <p:ph type="title"/>
          </p:nvPr>
        </p:nvSpPr>
        <p:spPr>
          <a:xfrm>
            <a:off x="943276" y="712268"/>
            <a:ext cx="10410524" cy="1193533"/>
          </a:xfrm>
        </p:spPr>
        <p:txBody>
          <a:bodyPr vert="horz" lIns="91440" tIns="45720" rIns="91440" bIns="45720" rtlCol="0" anchor="ctr">
            <a:normAutofit/>
          </a:bodyPr>
          <a:lstStyle/>
          <a:p>
            <a:r>
              <a:rPr lang="en-US" kern="1200">
                <a:solidFill>
                  <a:srgbClr val="FFFFFF"/>
                </a:solidFill>
                <a:latin typeface="+mj-lt"/>
                <a:ea typeface="+mj-ea"/>
                <a:cs typeface="+mj-cs"/>
              </a:rPr>
              <a:t>El Gamal Key Generation</a:t>
            </a:r>
          </a:p>
        </p:txBody>
      </p:sp>
      <p:cxnSp>
        <p:nvCxnSpPr>
          <p:cNvPr id="11" name="Straight Connector 10">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2B0FA22-6BC7-E748-94DA-1D38554642FF}"/>
                  </a:ext>
                </a:extLst>
              </p:cNvPr>
              <p:cNvSpPr>
                <a:spLocks noGrp="1"/>
              </p:cNvSpPr>
              <p:nvPr>
                <p:ph type="body" idx="1"/>
              </p:nvPr>
            </p:nvSpPr>
            <p:spPr>
              <a:xfrm>
                <a:off x="943276" y="2050181"/>
                <a:ext cx="10410524" cy="4126782"/>
              </a:xfrm>
            </p:spPr>
            <p:txBody>
              <a:bodyPr vert="horz" lIns="91440" tIns="45720" rIns="91440" bIns="45720" rtlCol="0">
                <a:normAutofit/>
              </a:bodyPr>
              <a:lstStyle/>
              <a:p>
                <a:pPr marL="457200" indent="-457200">
                  <a:buFont typeface="+mj-lt"/>
                  <a:buAutoNum type="arabicPeriod"/>
                </a:pPr>
                <a:r>
                  <a:rPr lang="en-US" sz="2400" dirty="0">
                    <a:solidFill>
                      <a:srgbClr val="FFFFFF"/>
                    </a:solidFill>
                  </a:rPr>
                  <a:t>Generate an efficient description of a cyclic group </a:t>
                </a:r>
                <a14:m>
                  <m:oMath xmlns:m="http://schemas.openxmlformats.org/officeDocument/2006/math">
                    <m:r>
                      <a:rPr lang="en-US" sz="2400" i="1">
                        <a:solidFill>
                          <a:srgbClr val="FFFFFF"/>
                        </a:solidFill>
                        <a:latin typeface="Cambria Math" panose="02040503050406030204" pitchFamily="18" charset="0"/>
                      </a:rPr>
                      <m:t>𝐺</m:t>
                    </m:r>
                  </m:oMath>
                </a14:m>
                <a:r>
                  <a:rPr lang="en-US" sz="2400" dirty="0">
                    <a:solidFill>
                      <a:srgbClr val="FFFFFF"/>
                    </a:solidFill>
                  </a:rPr>
                  <a:t>, of order </a:t>
                </a:r>
                <a14:m>
                  <m:oMath xmlns:m="http://schemas.openxmlformats.org/officeDocument/2006/math">
                    <m:r>
                      <a:rPr lang="en-US" sz="2400" i="1">
                        <a:solidFill>
                          <a:srgbClr val="FFFFFF"/>
                        </a:solidFill>
                        <a:latin typeface="Cambria Math" panose="02040503050406030204" pitchFamily="18" charset="0"/>
                      </a:rPr>
                      <m:t>𝑞</m:t>
                    </m:r>
                  </m:oMath>
                </a14:m>
                <a:r>
                  <a:rPr lang="en-US" sz="2400" dirty="0">
                    <a:solidFill>
                      <a:srgbClr val="FFFFFF"/>
                    </a:solidFill>
                  </a:rPr>
                  <a:t>, with generator </a:t>
                </a:r>
                <a14:m>
                  <m:oMath xmlns:m="http://schemas.openxmlformats.org/officeDocument/2006/math">
                    <m:r>
                      <a:rPr lang="en-US" sz="2400" i="1">
                        <a:solidFill>
                          <a:srgbClr val="FFFFFF"/>
                        </a:solidFill>
                        <a:latin typeface="Cambria Math" panose="02040503050406030204" pitchFamily="18" charset="0"/>
                      </a:rPr>
                      <m:t>𝑔</m:t>
                    </m:r>
                  </m:oMath>
                </a14:m>
                <a:r>
                  <a:rPr lang="en-US" sz="2400" dirty="0">
                    <a:solidFill>
                      <a:srgbClr val="FFFFFF"/>
                    </a:solidFill>
                  </a:rPr>
                  <a:t>.</a:t>
                </a:r>
              </a:p>
              <a:p>
                <a:pPr marL="457200" indent="-457200">
                  <a:buFont typeface="+mj-lt"/>
                  <a:buAutoNum type="arabicPeriod"/>
                </a:pPr>
                <a:r>
                  <a:rPr lang="en-US" sz="2400" dirty="0">
                    <a:solidFill>
                      <a:srgbClr val="FFFFFF"/>
                    </a:solidFill>
                  </a:rPr>
                  <a:t>Choose an integer </a:t>
                </a:r>
                <a14:m>
                  <m:oMath xmlns:m="http://schemas.openxmlformats.org/officeDocument/2006/math">
                    <m:r>
                      <a:rPr lang="en-US" sz="2400" i="1">
                        <a:solidFill>
                          <a:srgbClr val="FFFFFF"/>
                        </a:solidFill>
                        <a:latin typeface="Cambria Math" panose="02040503050406030204" pitchFamily="18" charset="0"/>
                      </a:rPr>
                      <m:t>𝑥</m:t>
                    </m:r>
                  </m:oMath>
                </a14:m>
                <a:r>
                  <a:rPr lang="en-US" sz="2400" dirty="0">
                    <a:solidFill>
                      <a:srgbClr val="FFFFFF"/>
                    </a:solidFill>
                  </a:rPr>
                  <a:t> randomly from </a:t>
                </a:r>
                <a14:m>
                  <m:oMath xmlns:m="http://schemas.openxmlformats.org/officeDocument/2006/math">
                    <m:r>
                      <a:rPr lang="en-US" sz="2400" i="1">
                        <a:solidFill>
                          <a:srgbClr val="FFFFFF"/>
                        </a:solidFill>
                        <a:latin typeface="Cambria Math" panose="02040503050406030204" pitchFamily="18" charset="0"/>
                      </a:rPr>
                      <m:t>{1, …, </m:t>
                    </m:r>
                    <m:r>
                      <a:rPr lang="en-US" sz="2400" i="1">
                        <a:solidFill>
                          <a:srgbClr val="FFFFFF"/>
                        </a:solidFill>
                        <a:latin typeface="Cambria Math" panose="02040503050406030204" pitchFamily="18" charset="0"/>
                      </a:rPr>
                      <m:t>𝑞</m:t>
                    </m:r>
                    <m:r>
                      <a:rPr lang="en-US" sz="2400" i="1">
                        <a:solidFill>
                          <a:srgbClr val="FFFFFF"/>
                        </a:solidFill>
                        <a:latin typeface="Cambria Math" panose="02040503050406030204" pitchFamily="18" charset="0"/>
                      </a:rPr>
                      <m:t>−1}.</m:t>
                    </m:r>
                  </m:oMath>
                </a14:m>
                <a:endParaRPr lang="en-US" sz="2400" dirty="0">
                  <a:solidFill>
                    <a:srgbClr val="FFFFFF"/>
                  </a:solidFill>
                </a:endParaRPr>
              </a:p>
              <a:p>
                <a:pPr marL="457200" indent="-457200">
                  <a:buFont typeface="+mj-lt"/>
                  <a:buAutoNum type="arabicPeriod"/>
                </a:pPr>
                <a:r>
                  <a:rPr lang="en-US" sz="2400" dirty="0">
                    <a:solidFill>
                      <a:srgbClr val="FFFFFF"/>
                    </a:solidFill>
                  </a:rPr>
                  <a:t>Compute </a:t>
                </a:r>
                <a14:m>
                  <m:oMath xmlns:m="http://schemas.openxmlformats.org/officeDocument/2006/math">
                    <m:r>
                      <a:rPr lang="en-US" sz="2400" i="1">
                        <a:solidFill>
                          <a:srgbClr val="FFFFFF"/>
                        </a:solidFill>
                        <a:latin typeface="Cambria Math" panose="02040503050406030204" pitchFamily="18" charset="0"/>
                      </a:rPr>
                      <m:t>h</m:t>
                    </m:r>
                    <m:r>
                      <a:rPr lang="en-US" sz="2400" i="1">
                        <a:solidFill>
                          <a:srgbClr val="FFFFFF"/>
                        </a:solidFill>
                        <a:latin typeface="Cambria Math" panose="02040503050406030204" pitchFamily="18" charset="0"/>
                      </a:rPr>
                      <m:t> =</m:t>
                    </m:r>
                    <m:sSup>
                      <m:sSupPr>
                        <m:ctrlPr>
                          <a:rPr lang="en-US" sz="2400" b="0" i="1">
                            <a:solidFill>
                              <a:srgbClr val="FFFFFF"/>
                            </a:solidFill>
                            <a:latin typeface="Cambria Math" panose="02040503050406030204" pitchFamily="18" charset="0"/>
                          </a:rPr>
                        </m:ctrlPr>
                      </m:sSupPr>
                      <m:e>
                        <m:r>
                          <a:rPr lang="en-US" sz="2400" b="0" i="1">
                            <a:solidFill>
                              <a:srgbClr val="FFFFFF"/>
                            </a:solidFill>
                            <a:latin typeface="Cambria Math" panose="02040503050406030204" pitchFamily="18" charset="0"/>
                          </a:rPr>
                          <m:t>𝑔</m:t>
                        </m:r>
                      </m:e>
                      <m:sup>
                        <m:r>
                          <a:rPr lang="en-US" sz="2400" b="0" i="1">
                            <a:solidFill>
                              <a:srgbClr val="FFFFFF"/>
                            </a:solidFill>
                            <a:latin typeface="Cambria Math" panose="02040503050406030204" pitchFamily="18" charset="0"/>
                          </a:rPr>
                          <m:t>𝑥</m:t>
                        </m:r>
                      </m:sup>
                    </m:sSup>
                    <m:r>
                      <m:rPr>
                        <m:nor/>
                      </m:rPr>
                      <a:rPr lang="en-US" sz="2400" b="0" i="0" smtClean="0">
                        <a:solidFill>
                          <a:srgbClr val="FFFFFF"/>
                        </a:solidFill>
                        <a:latin typeface="Cambria Math" panose="02040503050406030204" pitchFamily="18" charset="0"/>
                      </a:rPr>
                      <m:t> </m:t>
                    </m:r>
                    <m:r>
                      <m:rPr>
                        <m:nor/>
                      </m:rPr>
                      <a:rPr lang="en-US" sz="2400" b="0" i="0" smtClean="0">
                        <a:solidFill>
                          <a:srgbClr val="FFFFFF"/>
                        </a:solidFill>
                        <a:latin typeface="Cambria Math" panose="02040503050406030204" pitchFamily="18" charset="0"/>
                      </a:rPr>
                      <m:t>(</m:t>
                    </m:r>
                    <m:r>
                      <m:rPr>
                        <m:nor/>
                      </m:rPr>
                      <a:rPr lang="en-US" sz="2400" b="0" i="0" smtClean="0">
                        <a:solidFill>
                          <a:srgbClr val="FFFFFF"/>
                        </a:solidFill>
                        <a:latin typeface="Cambria Math" panose="02040503050406030204" pitchFamily="18" charset="0"/>
                      </a:rPr>
                      <m:t>mod</m:t>
                    </m:r>
                    <m:r>
                      <a:rPr lang="en-US" sz="2400" b="0" i="1" smtClean="0">
                        <a:solidFill>
                          <a:srgbClr val="FFFFFF"/>
                        </a:solidFill>
                        <a:latin typeface="Cambria Math" panose="02040503050406030204" pitchFamily="18" charset="0"/>
                      </a:rPr>
                      <m:t> </m:t>
                    </m:r>
                    <m:r>
                      <a:rPr lang="en-US" sz="2400" b="0" i="1" smtClean="0">
                        <a:solidFill>
                          <a:srgbClr val="FFFFFF"/>
                        </a:solidFill>
                        <a:latin typeface="Cambria Math" panose="02040503050406030204" pitchFamily="18" charset="0"/>
                      </a:rPr>
                      <m:t>𝑞</m:t>
                    </m:r>
                    <m:r>
                      <a:rPr lang="en-US" sz="2400" b="0" i="1" smtClean="0">
                        <a:solidFill>
                          <a:srgbClr val="FFFFFF"/>
                        </a:solidFill>
                        <a:latin typeface="Cambria Math" panose="02040503050406030204" pitchFamily="18" charset="0"/>
                      </a:rPr>
                      <m:t>)</m:t>
                    </m:r>
                  </m:oMath>
                </a14:m>
                <a:r>
                  <a:rPr lang="en-US" sz="2400" dirty="0">
                    <a:solidFill>
                      <a:srgbClr val="FFFFFF"/>
                    </a:solidFill>
                  </a:rPr>
                  <a:t>.</a:t>
                </a:r>
              </a:p>
              <a:p>
                <a:pPr marL="457200" indent="-457200">
                  <a:buFont typeface="+mj-lt"/>
                  <a:buAutoNum type="arabicPeriod"/>
                </a:pPr>
                <a:r>
                  <a:rPr lang="en-US" sz="2400" dirty="0">
                    <a:solidFill>
                      <a:srgbClr val="FFFFFF"/>
                    </a:solidFill>
                  </a:rPr>
                  <a:t>The </a:t>
                </a:r>
                <a:r>
                  <a:rPr lang="en-US" sz="2400" i="1" dirty="0">
                    <a:solidFill>
                      <a:srgbClr val="FFFFFF"/>
                    </a:solidFill>
                  </a:rPr>
                  <a:t>public key </a:t>
                </a:r>
                <a:r>
                  <a:rPr lang="en-US" sz="2400" dirty="0">
                    <a:solidFill>
                      <a:srgbClr val="FFFFFF"/>
                    </a:solidFill>
                  </a:rPr>
                  <a:t>consists of the values </a:t>
                </a:r>
                <a14:m>
                  <m:oMath xmlns:m="http://schemas.openxmlformats.org/officeDocument/2006/math">
                    <m:r>
                      <a:rPr lang="en-US" sz="2400" i="1">
                        <a:solidFill>
                          <a:srgbClr val="FFFFFF"/>
                        </a:solidFill>
                        <a:latin typeface="Cambria Math" panose="02040503050406030204" pitchFamily="18" charset="0"/>
                      </a:rPr>
                      <m:t>(</m:t>
                    </m:r>
                    <m:r>
                      <a:rPr lang="en-US" sz="2400" i="1">
                        <a:solidFill>
                          <a:srgbClr val="FFFFFF"/>
                        </a:solidFill>
                        <a:latin typeface="Cambria Math" panose="02040503050406030204" pitchFamily="18" charset="0"/>
                      </a:rPr>
                      <m:t>𝐺</m:t>
                    </m:r>
                    <m:r>
                      <a:rPr lang="en-US" sz="2400" i="1">
                        <a:solidFill>
                          <a:srgbClr val="FFFFFF"/>
                        </a:solidFill>
                        <a:latin typeface="Cambria Math" panose="02040503050406030204" pitchFamily="18" charset="0"/>
                      </a:rPr>
                      <m:t>,</m:t>
                    </m:r>
                    <m:r>
                      <a:rPr lang="en-US" sz="2400" i="1">
                        <a:solidFill>
                          <a:srgbClr val="FFFFFF"/>
                        </a:solidFill>
                        <a:latin typeface="Cambria Math" panose="02040503050406030204" pitchFamily="18" charset="0"/>
                      </a:rPr>
                      <m:t>𝑞</m:t>
                    </m:r>
                    <m:r>
                      <a:rPr lang="en-US" sz="2400" i="1">
                        <a:solidFill>
                          <a:srgbClr val="FFFFFF"/>
                        </a:solidFill>
                        <a:latin typeface="Cambria Math" panose="02040503050406030204" pitchFamily="18" charset="0"/>
                      </a:rPr>
                      <m:t>,</m:t>
                    </m:r>
                    <m:r>
                      <a:rPr lang="en-US" sz="2400" i="1">
                        <a:solidFill>
                          <a:srgbClr val="FFFFFF"/>
                        </a:solidFill>
                        <a:latin typeface="Cambria Math" panose="02040503050406030204" pitchFamily="18" charset="0"/>
                      </a:rPr>
                      <m:t>𝑔</m:t>
                    </m:r>
                    <m:r>
                      <a:rPr lang="en-US" sz="2400" i="1">
                        <a:solidFill>
                          <a:srgbClr val="FFFFFF"/>
                        </a:solidFill>
                        <a:latin typeface="Cambria Math" panose="02040503050406030204" pitchFamily="18" charset="0"/>
                      </a:rPr>
                      <m:t>,</m:t>
                    </m:r>
                    <m:r>
                      <a:rPr lang="en-US" sz="2400" i="1">
                        <a:solidFill>
                          <a:srgbClr val="FFFFFF"/>
                        </a:solidFill>
                        <a:latin typeface="Cambria Math" panose="02040503050406030204" pitchFamily="18" charset="0"/>
                      </a:rPr>
                      <m:t>h</m:t>
                    </m:r>
                    <m:r>
                      <a:rPr lang="en-US" sz="2400" i="1">
                        <a:solidFill>
                          <a:srgbClr val="FFFFFF"/>
                        </a:solidFill>
                        <a:latin typeface="Cambria Math" panose="02040503050406030204" pitchFamily="18" charset="0"/>
                      </a:rPr>
                      <m:t>)</m:t>
                    </m:r>
                  </m:oMath>
                </a14:m>
                <a:r>
                  <a:rPr lang="en-US" sz="2400" dirty="0">
                    <a:solidFill>
                      <a:srgbClr val="FFFFFF"/>
                    </a:solidFill>
                  </a:rPr>
                  <a:t>. </a:t>
                </a:r>
              </a:p>
              <a:p>
                <a:pPr marL="457200" indent="-457200">
                  <a:buFont typeface="+mj-lt"/>
                  <a:buAutoNum type="arabicPeriod"/>
                </a:pPr>
                <a:r>
                  <a:rPr lang="en-US" sz="2400" dirty="0">
                    <a:solidFill>
                      <a:srgbClr val="FFFFFF"/>
                    </a:solidFill>
                  </a:rPr>
                  <a:t>Alice publishes this public key and retains </a:t>
                </a:r>
                <a14:m>
                  <m:oMath xmlns:m="http://schemas.openxmlformats.org/officeDocument/2006/math">
                    <m:r>
                      <a:rPr lang="en-US" sz="2400" i="1">
                        <a:solidFill>
                          <a:srgbClr val="FFFFFF"/>
                        </a:solidFill>
                        <a:latin typeface="Cambria Math" panose="02040503050406030204" pitchFamily="18" charset="0"/>
                      </a:rPr>
                      <m:t>𝑥</m:t>
                    </m:r>
                  </m:oMath>
                </a14:m>
                <a:r>
                  <a:rPr lang="en-US" sz="2400" dirty="0">
                    <a:solidFill>
                      <a:srgbClr val="FFFFFF"/>
                    </a:solidFill>
                  </a:rPr>
                  <a:t> as her private key.</a:t>
                </a:r>
              </a:p>
            </p:txBody>
          </p:sp>
        </mc:Choice>
        <mc:Fallback>
          <p:sp>
            <p:nvSpPr>
              <p:cNvPr id="3" name="Text Placeholder 2">
                <a:extLst>
                  <a:ext uri="{FF2B5EF4-FFF2-40B4-BE49-F238E27FC236}">
                    <a16:creationId xmlns:a16="http://schemas.microsoft.com/office/drawing/2014/main" id="{02B0FA22-6BC7-E748-94DA-1D38554642FF}"/>
                  </a:ext>
                </a:extLst>
              </p:cNvPr>
              <p:cNvSpPr>
                <a:spLocks noGrp="1" noRot="1" noChangeAspect="1" noMove="1" noResize="1" noEditPoints="1" noAdjustHandles="1" noChangeArrowheads="1" noChangeShapeType="1" noTextEdit="1"/>
              </p:cNvSpPr>
              <p:nvPr>
                <p:ph type="body" idx="1"/>
              </p:nvPr>
            </p:nvSpPr>
            <p:spPr>
              <a:xfrm>
                <a:off x="943276" y="2050181"/>
                <a:ext cx="10410524" cy="4126782"/>
              </a:xfrm>
              <a:blipFill>
                <a:blip r:embed="rId2"/>
                <a:stretch>
                  <a:fillRect l="-974" t="-2147" r="-14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8B543B-32FE-5446-8BB1-5C92E2AFDB14}"/>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pPr>
            <a:fld id="{86CB4B4D-7CA3-9044-876B-883B54F8677D}" type="slidenum">
              <a:rPr lang="en-US">
                <a:solidFill>
                  <a:schemeClr val="tx1">
                    <a:alpha val="80000"/>
                  </a:schemeClr>
                </a:solidFill>
              </a:rPr>
              <a:pPr defTabSz="914400">
                <a:spcAft>
                  <a:spcPts val="600"/>
                </a:spcAft>
              </a:pPr>
              <a:t>34</a:t>
            </a:fld>
            <a:endParaRPr lang="en-US">
              <a:solidFill>
                <a:schemeClr val="tx1">
                  <a:alpha val="80000"/>
                </a:schemeClr>
              </a:solidFill>
            </a:endParaRPr>
          </a:p>
        </p:txBody>
      </p:sp>
    </p:spTree>
    <p:extLst>
      <p:ext uri="{BB962C8B-B14F-4D97-AF65-F5344CB8AC3E}">
        <p14:creationId xmlns:p14="http://schemas.microsoft.com/office/powerpoint/2010/main" val="3207117706"/>
      </p:ext>
    </p:extLst>
  </p:cSld>
  <p:clrMapOvr>
    <a:overrideClrMapping bg1="dk1" tx1="lt1" bg2="dk2" tx2="lt2" accent1="accent1" accent2="accent2" accent3="accent3" accent4="accent4" accent5="accent5" accent6="accent6" hlink="hlink" folHlink="folHlink"/>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0BCD3CD-1589-A547-B703-AC87D28E08B3}"/>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kern="1200">
                <a:solidFill>
                  <a:schemeClr val="tx1"/>
                </a:solidFill>
                <a:latin typeface="+mj-lt"/>
                <a:ea typeface="+mj-ea"/>
                <a:cs typeface="+mj-cs"/>
              </a:rPr>
              <a:t>Keys</a:t>
            </a:r>
          </a:p>
        </p:txBody>
      </p:sp>
      <p:pic>
        <p:nvPicPr>
          <p:cNvPr id="6" name="Picture 5" descr="Text&#10;&#10;Description automatically generated">
            <a:extLst>
              <a:ext uri="{FF2B5EF4-FFF2-40B4-BE49-F238E27FC236}">
                <a16:creationId xmlns:a16="http://schemas.microsoft.com/office/drawing/2014/main" id="{EB7CC52D-6089-B14E-AF99-4B14DF2ADE4A}"/>
              </a:ext>
            </a:extLst>
          </p:cNvPr>
          <p:cNvPicPr>
            <a:picLocks noChangeAspect="1"/>
          </p:cNvPicPr>
          <p:nvPr/>
        </p:nvPicPr>
        <p:blipFill>
          <a:blip r:embed="rId2"/>
          <a:stretch>
            <a:fillRect/>
          </a:stretch>
        </p:blipFill>
        <p:spPr>
          <a:xfrm>
            <a:off x="716280" y="1666996"/>
            <a:ext cx="6436548" cy="3524008"/>
          </a:xfrm>
          <a:prstGeom prst="rect">
            <a:avLst/>
          </a:prstGeom>
        </p:spPr>
      </p:pic>
      <p:cxnSp>
        <p:nvCxnSpPr>
          <p:cNvPr id="13" name="Straight Connector 1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3384166-D1FB-8D4B-89B4-ADE96ABF97AF}"/>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pPr>
            <a:fld id="{86CB4B4D-7CA3-9044-876B-883B54F8677D}" type="slidenum">
              <a:rPr lang="en-US">
                <a:solidFill>
                  <a:schemeClr val="tx1">
                    <a:alpha val="70000"/>
                  </a:schemeClr>
                </a:solidFill>
              </a:rPr>
              <a:pPr defTabSz="914400">
                <a:spcAft>
                  <a:spcPts val="600"/>
                </a:spcAft>
              </a:pPr>
              <a:t>35</a:t>
            </a:fld>
            <a:endParaRPr lang="en-US">
              <a:solidFill>
                <a:schemeClr val="tx1">
                  <a:alpha val="70000"/>
                </a:schemeClr>
              </a:solidFill>
            </a:endParaRPr>
          </a:p>
        </p:txBody>
      </p:sp>
    </p:spTree>
    <p:extLst>
      <p:ext uri="{BB962C8B-B14F-4D97-AF65-F5344CB8AC3E}">
        <p14:creationId xmlns:p14="http://schemas.microsoft.com/office/powerpoint/2010/main" val="4124893186"/>
      </p:ext>
    </p:extLst>
  </p:cSld>
  <p:clrMapOvr>
    <a:overrideClrMapping bg1="dk1" tx1="lt1" bg2="dk2" tx2="lt2" accent1="accent1" accent2="accent2" accent3="accent3" accent4="accent4" accent5="accent5" accent6="accent6" hlink="hlink" folHlink="folHlink"/>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E8CA0-894C-CD42-998E-412D603DE06B}"/>
              </a:ext>
            </a:extLst>
          </p:cNvPr>
          <p:cNvSpPr>
            <a:spLocks noGrp="1"/>
          </p:cNvSpPr>
          <p:nvPr>
            <p:ph type="title"/>
          </p:nvPr>
        </p:nvSpPr>
        <p:spPr>
          <a:xfrm>
            <a:off x="943276" y="712268"/>
            <a:ext cx="10410524" cy="1193533"/>
          </a:xfrm>
        </p:spPr>
        <p:txBody>
          <a:bodyPr vert="horz" lIns="91440" tIns="45720" rIns="91440" bIns="45720" rtlCol="0" anchor="ctr">
            <a:normAutofit/>
          </a:bodyPr>
          <a:lstStyle/>
          <a:p>
            <a:r>
              <a:rPr lang="en-US" kern="1200">
                <a:solidFill>
                  <a:srgbClr val="FFFFFF"/>
                </a:solidFill>
                <a:latin typeface="+mj-lt"/>
                <a:ea typeface="+mj-ea"/>
                <a:cs typeface="+mj-cs"/>
              </a:rPr>
              <a:t>El Gamal Encryption</a:t>
            </a:r>
          </a:p>
        </p:txBody>
      </p:sp>
      <p:cxnSp>
        <p:nvCxnSpPr>
          <p:cNvPr id="11" name="Straight Connector 10">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FCCCED4-41C2-1243-B9D4-35D18B879227}"/>
                  </a:ext>
                </a:extLst>
              </p:cNvPr>
              <p:cNvSpPr>
                <a:spLocks noGrp="1"/>
              </p:cNvSpPr>
              <p:nvPr>
                <p:ph type="body" idx="1"/>
              </p:nvPr>
            </p:nvSpPr>
            <p:spPr>
              <a:xfrm>
                <a:off x="943276" y="2050181"/>
                <a:ext cx="10410524" cy="4126782"/>
              </a:xfrm>
            </p:spPr>
            <p:txBody>
              <a:bodyPr vert="horz" lIns="91440" tIns="45720" rIns="91440" bIns="45720" rtlCol="0">
                <a:normAutofit/>
              </a:bodyPr>
              <a:lstStyle/>
              <a:p>
                <a:pPr marL="0" indent="0">
                  <a:buNone/>
                </a:pPr>
                <a:r>
                  <a:rPr lang="en-US" sz="2200" dirty="0">
                    <a:solidFill>
                      <a:srgbClr val="FFFFFF"/>
                    </a:solidFill>
                  </a:rPr>
                  <a:t>A second party, Bob, encrypts a message </a:t>
                </a:r>
                <a14:m>
                  <m:oMath xmlns:m="http://schemas.openxmlformats.org/officeDocument/2006/math">
                    <m:r>
                      <a:rPr lang="en-US" sz="2200" i="1">
                        <a:solidFill>
                          <a:srgbClr val="FFFFFF"/>
                        </a:solidFill>
                        <a:latin typeface="Cambria Math" panose="02040503050406030204" pitchFamily="18" charset="0"/>
                      </a:rPr>
                      <m:t>𝑀</m:t>
                    </m:r>
                  </m:oMath>
                </a14:m>
                <a:r>
                  <a:rPr lang="en-US" sz="2200" dirty="0">
                    <a:solidFill>
                      <a:srgbClr val="FFFFFF"/>
                    </a:solidFill>
                  </a:rPr>
                  <a:t> to Alice under her public key </a:t>
                </a:r>
                <a14:m>
                  <m:oMath xmlns:m="http://schemas.openxmlformats.org/officeDocument/2006/math">
                    <m:r>
                      <a:rPr lang="en-US" sz="2200" i="1">
                        <a:solidFill>
                          <a:srgbClr val="FFFFFF"/>
                        </a:solidFill>
                        <a:latin typeface="Cambria Math" panose="02040503050406030204" pitchFamily="18" charset="0"/>
                      </a:rPr>
                      <m:t>(</m:t>
                    </m:r>
                    <m:r>
                      <a:rPr lang="en-US" sz="2200" i="1">
                        <a:solidFill>
                          <a:srgbClr val="FFFFFF"/>
                        </a:solidFill>
                        <a:latin typeface="Cambria Math" panose="02040503050406030204" pitchFamily="18" charset="0"/>
                      </a:rPr>
                      <m:t>𝐺</m:t>
                    </m:r>
                    <m:r>
                      <a:rPr lang="en-US" sz="2200" i="1">
                        <a:solidFill>
                          <a:srgbClr val="FFFFFF"/>
                        </a:solidFill>
                        <a:latin typeface="Cambria Math" panose="02040503050406030204" pitchFamily="18" charset="0"/>
                      </a:rPr>
                      <m:t>,</m:t>
                    </m:r>
                    <m:r>
                      <a:rPr lang="en-US" sz="2200" i="1">
                        <a:solidFill>
                          <a:srgbClr val="FFFFFF"/>
                        </a:solidFill>
                        <a:latin typeface="Cambria Math" panose="02040503050406030204" pitchFamily="18" charset="0"/>
                      </a:rPr>
                      <m:t>𝑞</m:t>
                    </m:r>
                    <m:r>
                      <a:rPr lang="en-US" sz="2200" i="1">
                        <a:solidFill>
                          <a:srgbClr val="FFFFFF"/>
                        </a:solidFill>
                        <a:latin typeface="Cambria Math" panose="02040503050406030204" pitchFamily="18" charset="0"/>
                      </a:rPr>
                      <m:t>,</m:t>
                    </m:r>
                    <m:r>
                      <a:rPr lang="en-US" sz="2200" i="1">
                        <a:solidFill>
                          <a:srgbClr val="FFFFFF"/>
                        </a:solidFill>
                        <a:latin typeface="Cambria Math" panose="02040503050406030204" pitchFamily="18" charset="0"/>
                      </a:rPr>
                      <m:t>𝑔</m:t>
                    </m:r>
                    <m:r>
                      <a:rPr lang="en-US" sz="2200" i="1">
                        <a:solidFill>
                          <a:srgbClr val="FFFFFF"/>
                        </a:solidFill>
                        <a:latin typeface="Cambria Math" panose="02040503050406030204" pitchFamily="18" charset="0"/>
                      </a:rPr>
                      <m:t>,</m:t>
                    </m:r>
                    <m:r>
                      <a:rPr lang="en-US" sz="2200" i="1">
                        <a:solidFill>
                          <a:srgbClr val="FFFFFF"/>
                        </a:solidFill>
                        <a:latin typeface="Cambria Math" panose="02040503050406030204" pitchFamily="18" charset="0"/>
                      </a:rPr>
                      <m:t>h</m:t>
                    </m:r>
                    <m:r>
                      <a:rPr lang="en-US" sz="2200" i="1">
                        <a:solidFill>
                          <a:srgbClr val="FFFFFF"/>
                        </a:solidFill>
                        <a:latin typeface="Cambria Math" panose="02040503050406030204" pitchFamily="18" charset="0"/>
                      </a:rPr>
                      <m:t>)</m:t>
                    </m:r>
                  </m:oMath>
                </a14:m>
                <a:r>
                  <a:rPr lang="en-US" sz="2200" dirty="0">
                    <a:solidFill>
                      <a:srgbClr val="FFFFFF"/>
                    </a:solidFill>
                  </a:rPr>
                  <a:t> as follows:</a:t>
                </a:r>
              </a:p>
              <a:p>
                <a:endParaRPr lang="en-US" sz="2200" dirty="0">
                  <a:solidFill>
                    <a:srgbClr val="FFFFFF"/>
                  </a:solidFill>
                </a:endParaRPr>
              </a:p>
              <a:p>
                <a:pPr marL="742950" indent="-457200">
                  <a:buFont typeface="+mj-lt"/>
                  <a:buAutoNum type="arabicPeriod"/>
                </a:pPr>
                <a:r>
                  <a:rPr lang="en-US" sz="2200" dirty="0">
                    <a:solidFill>
                      <a:srgbClr val="FFFFFF"/>
                    </a:solidFill>
                  </a:rPr>
                  <a:t>Map the message </a:t>
                </a:r>
                <a14:m>
                  <m:oMath xmlns:m="http://schemas.openxmlformats.org/officeDocument/2006/math">
                    <m:r>
                      <a:rPr lang="en-US" sz="2200" i="1">
                        <a:solidFill>
                          <a:srgbClr val="FFFFFF"/>
                        </a:solidFill>
                        <a:latin typeface="Cambria Math" panose="02040503050406030204" pitchFamily="18" charset="0"/>
                      </a:rPr>
                      <m:t>𝑀</m:t>
                    </m:r>
                  </m:oMath>
                </a14:m>
                <a:r>
                  <a:rPr lang="en-US" sz="2200" dirty="0">
                    <a:solidFill>
                      <a:srgbClr val="FFFFFF"/>
                    </a:solidFill>
                  </a:rPr>
                  <a:t> to an element </a:t>
                </a:r>
                <a14:m>
                  <m:oMath xmlns:m="http://schemas.openxmlformats.org/officeDocument/2006/math">
                    <m:r>
                      <a:rPr lang="en-US" sz="2200" i="1">
                        <a:solidFill>
                          <a:srgbClr val="FFFFFF"/>
                        </a:solidFill>
                        <a:latin typeface="Cambria Math" panose="02040503050406030204" pitchFamily="18" charset="0"/>
                      </a:rPr>
                      <m:t>𝑚</m:t>
                    </m:r>
                  </m:oMath>
                </a14:m>
                <a:r>
                  <a:rPr lang="en-US" sz="2200" dirty="0">
                    <a:solidFill>
                      <a:srgbClr val="FFFFFF"/>
                    </a:solidFill>
                  </a:rPr>
                  <a:t> of </a:t>
                </a:r>
                <a14:m>
                  <m:oMath xmlns:m="http://schemas.openxmlformats.org/officeDocument/2006/math">
                    <m:r>
                      <a:rPr lang="en-US" sz="2200" i="1">
                        <a:solidFill>
                          <a:srgbClr val="FFFFFF"/>
                        </a:solidFill>
                        <a:latin typeface="Cambria Math" panose="02040503050406030204" pitchFamily="18" charset="0"/>
                      </a:rPr>
                      <m:t>𝐺</m:t>
                    </m:r>
                  </m:oMath>
                </a14:m>
                <a:r>
                  <a:rPr lang="en-US" sz="2200" dirty="0">
                    <a:solidFill>
                      <a:srgbClr val="FFFFFF"/>
                    </a:solidFill>
                  </a:rPr>
                  <a:t> using a reversible mapping function.</a:t>
                </a:r>
              </a:p>
              <a:p>
                <a:pPr marL="742950" indent="-457200">
                  <a:buFont typeface="+mj-lt"/>
                  <a:buAutoNum type="arabicPeriod"/>
                </a:pPr>
                <a:r>
                  <a:rPr lang="en-US" sz="2200" dirty="0">
                    <a:solidFill>
                      <a:srgbClr val="FFFFFF"/>
                    </a:solidFill>
                  </a:rPr>
                  <a:t>Choose an integer </a:t>
                </a:r>
                <a14:m>
                  <m:oMath xmlns:m="http://schemas.openxmlformats.org/officeDocument/2006/math">
                    <m:r>
                      <a:rPr lang="en-US" sz="2200" i="1">
                        <a:solidFill>
                          <a:srgbClr val="FFFFFF"/>
                        </a:solidFill>
                        <a:latin typeface="Cambria Math" panose="02040503050406030204" pitchFamily="18" charset="0"/>
                      </a:rPr>
                      <m:t>𝑦</m:t>
                    </m:r>
                  </m:oMath>
                </a14:m>
                <a:r>
                  <a:rPr lang="en-US" sz="2200" dirty="0">
                    <a:solidFill>
                      <a:srgbClr val="FFFFFF"/>
                    </a:solidFill>
                  </a:rPr>
                  <a:t> randomly from </a:t>
                </a:r>
                <a14:m>
                  <m:oMath xmlns:m="http://schemas.openxmlformats.org/officeDocument/2006/math">
                    <m:r>
                      <a:rPr lang="en-US" sz="2200" i="1">
                        <a:solidFill>
                          <a:srgbClr val="FFFFFF"/>
                        </a:solidFill>
                        <a:latin typeface="Cambria Math" panose="02040503050406030204" pitchFamily="18" charset="0"/>
                      </a:rPr>
                      <m:t>{1, …, </m:t>
                    </m:r>
                    <m:r>
                      <a:rPr lang="en-US" sz="2200" i="1">
                        <a:solidFill>
                          <a:srgbClr val="FFFFFF"/>
                        </a:solidFill>
                        <a:latin typeface="Cambria Math" panose="02040503050406030204" pitchFamily="18" charset="0"/>
                      </a:rPr>
                      <m:t>𝑞</m:t>
                    </m:r>
                    <m:r>
                      <a:rPr lang="en-US" sz="2200" i="1">
                        <a:solidFill>
                          <a:srgbClr val="FFFFFF"/>
                        </a:solidFill>
                        <a:latin typeface="Cambria Math" panose="02040503050406030204" pitchFamily="18" charset="0"/>
                      </a:rPr>
                      <m:t>−1}.</m:t>
                    </m:r>
                  </m:oMath>
                </a14:m>
                <a:endParaRPr lang="en-US" sz="2200" dirty="0">
                  <a:solidFill>
                    <a:srgbClr val="FFFFFF"/>
                  </a:solidFill>
                </a:endParaRPr>
              </a:p>
              <a:p>
                <a:pPr marL="742950" indent="-457200">
                  <a:buFont typeface="+mj-lt"/>
                  <a:buAutoNum type="arabicPeriod"/>
                </a:pPr>
                <a:r>
                  <a:rPr lang="en-US" sz="2200" dirty="0">
                    <a:solidFill>
                      <a:srgbClr val="FFFFFF"/>
                    </a:solidFill>
                  </a:rPr>
                  <a:t>Compute </a:t>
                </a:r>
                <a14:m>
                  <m:oMath xmlns:m="http://schemas.openxmlformats.org/officeDocument/2006/math">
                    <m:r>
                      <a:rPr lang="en-US" sz="2200" i="1">
                        <a:solidFill>
                          <a:srgbClr val="FFFFFF"/>
                        </a:solidFill>
                        <a:latin typeface="Cambria Math" panose="02040503050406030204" pitchFamily="18" charset="0"/>
                      </a:rPr>
                      <m:t>𝑠</m:t>
                    </m:r>
                    <m:r>
                      <a:rPr lang="en-US" sz="2200" i="1">
                        <a:solidFill>
                          <a:srgbClr val="FFFFFF"/>
                        </a:solidFill>
                        <a:latin typeface="Cambria Math" panose="02040503050406030204" pitchFamily="18" charset="0"/>
                      </a:rPr>
                      <m:t> = </m:t>
                    </m:r>
                    <m:sSup>
                      <m:sSupPr>
                        <m:ctrlPr>
                          <a:rPr lang="en-US" sz="2200" b="0" i="1">
                            <a:solidFill>
                              <a:srgbClr val="FFFFFF"/>
                            </a:solidFill>
                            <a:latin typeface="Cambria Math" panose="02040503050406030204" pitchFamily="18" charset="0"/>
                          </a:rPr>
                        </m:ctrlPr>
                      </m:sSupPr>
                      <m:e>
                        <m:r>
                          <a:rPr lang="en-US" sz="2200" i="1">
                            <a:solidFill>
                              <a:srgbClr val="FFFFFF"/>
                            </a:solidFill>
                            <a:latin typeface="Cambria Math" panose="02040503050406030204" pitchFamily="18" charset="0"/>
                          </a:rPr>
                          <m:t>h</m:t>
                        </m:r>
                      </m:e>
                      <m:sup>
                        <m:r>
                          <a:rPr lang="en-US" sz="2200" b="0" i="1">
                            <a:solidFill>
                              <a:srgbClr val="FFFFFF"/>
                            </a:solidFill>
                            <a:latin typeface="Cambria Math" panose="02040503050406030204" pitchFamily="18" charset="0"/>
                          </a:rPr>
                          <m:t>𝑦</m:t>
                        </m:r>
                      </m:sup>
                    </m:sSup>
                    <m:r>
                      <m:rPr>
                        <m:nor/>
                      </m:rPr>
                      <a:rPr lang="en-US" sz="2200" b="0" i="0" smtClean="0">
                        <a:solidFill>
                          <a:srgbClr val="FFFFFF"/>
                        </a:solidFill>
                        <a:latin typeface="Cambria Math" panose="02040503050406030204" pitchFamily="18" charset="0"/>
                      </a:rPr>
                      <m:t> </m:t>
                    </m:r>
                    <m:r>
                      <m:rPr>
                        <m:nor/>
                      </m:rPr>
                      <a:rPr lang="en-US" sz="2200" b="0" i="0" smtClean="0">
                        <a:solidFill>
                          <a:srgbClr val="FFFFFF"/>
                        </a:solidFill>
                        <a:latin typeface="Cambria Math" panose="02040503050406030204" pitchFamily="18" charset="0"/>
                      </a:rPr>
                      <m:t>(</m:t>
                    </m:r>
                    <m:r>
                      <m:rPr>
                        <m:nor/>
                      </m:rPr>
                      <a:rPr lang="en-US" sz="2000">
                        <a:solidFill>
                          <a:srgbClr val="FFFFFF"/>
                        </a:solidFill>
                        <a:latin typeface="Cambria Math" panose="02040503050406030204" pitchFamily="18" charset="0"/>
                      </a:rPr>
                      <m:t>mod</m:t>
                    </m:r>
                    <m:r>
                      <a:rPr lang="en-US" sz="2000" i="1">
                        <a:solidFill>
                          <a:srgbClr val="FFFFFF"/>
                        </a:solidFill>
                        <a:latin typeface="Cambria Math" panose="02040503050406030204" pitchFamily="18" charset="0"/>
                      </a:rPr>
                      <m:t> </m:t>
                    </m:r>
                    <m:r>
                      <a:rPr lang="en-US" sz="2000" i="1">
                        <a:solidFill>
                          <a:srgbClr val="FFFFFF"/>
                        </a:solidFill>
                        <a:latin typeface="Cambria Math" panose="02040503050406030204" pitchFamily="18" charset="0"/>
                      </a:rPr>
                      <m:t>𝑞</m:t>
                    </m:r>
                    <m:r>
                      <a:rPr lang="en-US" sz="2000" b="0" i="1" smtClean="0">
                        <a:solidFill>
                          <a:srgbClr val="FFFFFF"/>
                        </a:solidFill>
                        <a:latin typeface="Cambria Math" panose="02040503050406030204" pitchFamily="18" charset="0"/>
                      </a:rPr>
                      <m:t>)</m:t>
                    </m:r>
                  </m:oMath>
                </a14:m>
                <a:r>
                  <a:rPr lang="en-US" sz="2200" dirty="0">
                    <a:solidFill>
                      <a:srgbClr val="FFFFFF"/>
                    </a:solidFill>
                  </a:rPr>
                  <a:t>. This is the </a:t>
                </a:r>
                <a:r>
                  <a:rPr lang="en-US" sz="2200" i="1" dirty="0">
                    <a:solidFill>
                      <a:srgbClr val="FFFFFF"/>
                    </a:solidFill>
                  </a:rPr>
                  <a:t>shared secret</a:t>
                </a:r>
                <a:r>
                  <a:rPr lang="en-US" sz="2200" dirty="0">
                    <a:solidFill>
                      <a:srgbClr val="FFFFFF"/>
                    </a:solidFill>
                  </a:rPr>
                  <a:t>.</a:t>
                </a:r>
              </a:p>
              <a:p>
                <a:pPr marL="742950" indent="-457200">
                  <a:buFont typeface="+mj-lt"/>
                  <a:buAutoNum type="arabicPeriod"/>
                </a:pPr>
                <a:r>
                  <a:rPr lang="en-US" sz="2200" dirty="0">
                    <a:solidFill>
                      <a:srgbClr val="FFFFFF"/>
                    </a:solidFill>
                  </a:rPr>
                  <a:t>Compute </a:t>
                </a:r>
                <a14:m>
                  <m:oMath xmlns:m="http://schemas.openxmlformats.org/officeDocument/2006/math">
                    <m:sSub>
                      <m:sSubPr>
                        <m:ctrlPr>
                          <a:rPr lang="en-US" sz="2200" i="1">
                            <a:solidFill>
                              <a:srgbClr val="FFFFFF"/>
                            </a:solidFill>
                            <a:latin typeface="Cambria Math" panose="02040503050406030204" pitchFamily="18" charset="0"/>
                          </a:rPr>
                        </m:ctrlPr>
                      </m:sSubPr>
                      <m:e>
                        <m:r>
                          <a:rPr lang="en-US" sz="2200" i="1">
                            <a:solidFill>
                              <a:srgbClr val="FFFFFF"/>
                            </a:solidFill>
                            <a:latin typeface="Cambria Math" panose="02040503050406030204" pitchFamily="18" charset="0"/>
                          </a:rPr>
                          <m:t>𝑐</m:t>
                        </m:r>
                      </m:e>
                      <m:sub>
                        <m:r>
                          <a:rPr lang="en-US" sz="2200" i="1">
                            <a:solidFill>
                              <a:srgbClr val="FFFFFF"/>
                            </a:solidFill>
                            <a:latin typeface="Cambria Math" panose="02040503050406030204" pitchFamily="18" charset="0"/>
                          </a:rPr>
                          <m:t>1</m:t>
                        </m:r>
                      </m:sub>
                    </m:sSub>
                    <m:r>
                      <a:rPr lang="en-US" sz="2200" i="1">
                        <a:solidFill>
                          <a:srgbClr val="FFFFFF"/>
                        </a:solidFill>
                        <a:latin typeface="Cambria Math" panose="02040503050406030204" pitchFamily="18" charset="0"/>
                      </a:rPr>
                      <m:t> = </m:t>
                    </m:r>
                    <m:sSup>
                      <m:sSupPr>
                        <m:ctrlPr>
                          <a:rPr lang="en-US" sz="2200" i="1">
                            <a:solidFill>
                              <a:srgbClr val="FFFFFF"/>
                            </a:solidFill>
                            <a:latin typeface="Cambria Math" panose="02040503050406030204" pitchFamily="18" charset="0"/>
                          </a:rPr>
                        </m:ctrlPr>
                      </m:sSupPr>
                      <m:e>
                        <m:r>
                          <a:rPr lang="en-US" sz="2200" i="1">
                            <a:solidFill>
                              <a:srgbClr val="FFFFFF"/>
                            </a:solidFill>
                            <a:latin typeface="Cambria Math" panose="02040503050406030204" pitchFamily="18" charset="0"/>
                          </a:rPr>
                          <m:t>𝑔</m:t>
                        </m:r>
                      </m:e>
                      <m:sup>
                        <m:r>
                          <a:rPr lang="en-US" sz="2200" i="1">
                            <a:solidFill>
                              <a:srgbClr val="FFFFFF"/>
                            </a:solidFill>
                            <a:latin typeface="Cambria Math" panose="02040503050406030204" pitchFamily="18" charset="0"/>
                          </a:rPr>
                          <m:t>𝑦</m:t>
                        </m:r>
                      </m:sup>
                    </m:sSup>
                    <m:r>
                      <m:rPr>
                        <m:nor/>
                      </m:rPr>
                      <a:rPr lang="en-US" sz="2200" b="0" i="0" smtClean="0">
                        <a:solidFill>
                          <a:srgbClr val="FFFFFF"/>
                        </a:solidFill>
                        <a:latin typeface="Cambria Math" panose="02040503050406030204" pitchFamily="18" charset="0"/>
                      </a:rPr>
                      <m:t> </m:t>
                    </m:r>
                    <m:r>
                      <m:rPr>
                        <m:nor/>
                      </m:rPr>
                      <a:rPr lang="en-US" sz="2200" b="0" i="0" smtClean="0">
                        <a:solidFill>
                          <a:srgbClr val="FFFFFF"/>
                        </a:solidFill>
                        <a:latin typeface="Cambria Math" panose="02040503050406030204" pitchFamily="18" charset="0"/>
                      </a:rPr>
                      <m:t>(</m:t>
                    </m:r>
                    <m:r>
                      <m:rPr>
                        <m:nor/>
                      </m:rPr>
                      <a:rPr lang="en-US" sz="2000">
                        <a:solidFill>
                          <a:srgbClr val="FFFFFF"/>
                        </a:solidFill>
                        <a:latin typeface="Cambria Math" panose="02040503050406030204" pitchFamily="18" charset="0"/>
                      </a:rPr>
                      <m:t>mod</m:t>
                    </m:r>
                    <m:r>
                      <a:rPr lang="en-US" sz="2000" i="1">
                        <a:solidFill>
                          <a:srgbClr val="FFFFFF"/>
                        </a:solidFill>
                        <a:latin typeface="Cambria Math" panose="02040503050406030204" pitchFamily="18" charset="0"/>
                      </a:rPr>
                      <m:t> </m:t>
                    </m:r>
                    <m:r>
                      <a:rPr lang="en-US" sz="2000" i="1">
                        <a:solidFill>
                          <a:srgbClr val="FFFFFF"/>
                        </a:solidFill>
                        <a:latin typeface="Cambria Math" panose="02040503050406030204" pitchFamily="18" charset="0"/>
                      </a:rPr>
                      <m:t>𝑞</m:t>
                    </m:r>
                    <m:r>
                      <a:rPr lang="en-US" sz="2000" b="0" i="1" smtClean="0">
                        <a:solidFill>
                          <a:srgbClr val="FFFFFF"/>
                        </a:solidFill>
                        <a:latin typeface="Cambria Math" panose="02040503050406030204" pitchFamily="18" charset="0"/>
                      </a:rPr>
                      <m:t>)</m:t>
                    </m:r>
                  </m:oMath>
                </a14:m>
                <a:r>
                  <a:rPr lang="en-US" sz="2200" dirty="0">
                    <a:solidFill>
                      <a:srgbClr val="FFFFFF"/>
                    </a:solidFill>
                  </a:rPr>
                  <a:t>.</a:t>
                </a:r>
              </a:p>
              <a:p>
                <a:pPr marL="742950" indent="-457200">
                  <a:buFont typeface="+mj-lt"/>
                  <a:buAutoNum type="arabicPeriod"/>
                </a:pPr>
                <a:r>
                  <a:rPr lang="en-US" sz="2200" dirty="0">
                    <a:solidFill>
                      <a:srgbClr val="FFFFFF"/>
                    </a:solidFill>
                  </a:rPr>
                  <a:t>Compute </a:t>
                </a:r>
                <a14:m>
                  <m:oMath xmlns:m="http://schemas.openxmlformats.org/officeDocument/2006/math">
                    <m:sSub>
                      <m:sSubPr>
                        <m:ctrlPr>
                          <a:rPr lang="en-US" sz="2200" i="1">
                            <a:solidFill>
                              <a:srgbClr val="FFFFFF"/>
                            </a:solidFill>
                            <a:latin typeface="Cambria Math" panose="02040503050406030204" pitchFamily="18" charset="0"/>
                          </a:rPr>
                        </m:ctrlPr>
                      </m:sSubPr>
                      <m:e>
                        <m:r>
                          <a:rPr lang="en-US" sz="2200" i="1">
                            <a:solidFill>
                              <a:srgbClr val="FFFFFF"/>
                            </a:solidFill>
                            <a:latin typeface="Cambria Math" panose="02040503050406030204" pitchFamily="18" charset="0"/>
                          </a:rPr>
                          <m:t>𝑐</m:t>
                        </m:r>
                      </m:e>
                      <m:sub>
                        <m:r>
                          <a:rPr lang="en-US" sz="2200" i="1">
                            <a:solidFill>
                              <a:srgbClr val="FFFFFF"/>
                            </a:solidFill>
                            <a:latin typeface="Cambria Math" panose="02040503050406030204" pitchFamily="18" charset="0"/>
                          </a:rPr>
                          <m:t>2</m:t>
                        </m:r>
                      </m:sub>
                    </m:sSub>
                    <m:r>
                      <a:rPr lang="en-US" sz="2200" i="1">
                        <a:solidFill>
                          <a:srgbClr val="FFFFFF"/>
                        </a:solidFill>
                        <a:latin typeface="Cambria Math" panose="02040503050406030204" pitchFamily="18" charset="0"/>
                      </a:rPr>
                      <m:t> = </m:t>
                    </m:r>
                    <m:r>
                      <a:rPr lang="en-US" sz="2200" i="1">
                        <a:solidFill>
                          <a:srgbClr val="FFFFFF"/>
                        </a:solidFill>
                        <a:latin typeface="Cambria Math" panose="02040503050406030204" pitchFamily="18" charset="0"/>
                      </a:rPr>
                      <m:t>𝑚</m:t>
                    </m:r>
                    <m:r>
                      <a:rPr lang="en-US" sz="2200" i="1">
                        <a:solidFill>
                          <a:srgbClr val="FFFFFF"/>
                        </a:solidFill>
                        <a:latin typeface="Cambria Math" panose="02040503050406030204" pitchFamily="18" charset="0"/>
                      </a:rPr>
                      <m:t> × </m:t>
                    </m:r>
                    <m:r>
                      <a:rPr lang="en-US" sz="2200" i="1">
                        <a:solidFill>
                          <a:srgbClr val="FFFFFF"/>
                        </a:solidFill>
                        <a:latin typeface="Cambria Math" panose="02040503050406030204" pitchFamily="18" charset="0"/>
                      </a:rPr>
                      <m:t>𝑠</m:t>
                    </m:r>
                    <m:r>
                      <m:rPr>
                        <m:nor/>
                      </m:rPr>
                      <a:rPr lang="en-US" sz="2200" b="0" i="0" smtClean="0">
                        <a:solidFill>
                          <a:srgbClr val="FFFFFF"/>
                        </a:solidFill>
                        <a:latin typeface="Cambria Math" panose="02040503050406030204" pitchFamily="18" charset="0"/>
                      </a:rPr>
                      <m:t> </m:t>
                    </m:r>
                    <m:r>
                      <m:rPr>
                        <m:nor/>
                      </m:rPr>
                      <a:rPr lang="en-US" sz="2200" b="0" i="0" smtClean="0">
                        <a:solidFill>
                          <a:srgbClr val="FFFFFF"/>
                        </a:solidFill>
                        <a:latin typeface="Cambria Math" panose="02040503050406030204" pitchFamily="18" charset="0"/>
                      </a:rPr>
                      <m:t>(</m:t>
                    </m:r>
                    <m:r>
                      <m:rPr>
                        <m:nor/>
                      </m:rPr>
                      <a:rPr lang="en-US" sz="2000">
                        <a:solidFill>
                          <a:srgbClr val="FFFFFF"/>
                        </a:solidFill>
                        <a:latin typeface="Cambria Math" panose="02040503050406030204" pitchFamily="18" charset="0"/>
                      </a:rPr>
                      <m:t>mod</m:t>
                    </m:r>
                    <m:r>
                      <a:rPr lang="en-US" sz="2000" i="1">
                        <a:solidFill>
                          <a:srgbClr val="FFFFFF"/>
                        </a:solidFill>
                        <a:latin typeface="Cambria Math" panose="02040503050406030204" pitchFamily="18" charset="0"/>
                      </a:rPr>
                      <m:t> </m:t>
                    </m:r>
                    <m:r>
                      <a:rPr lang="en-US" sz="2000" i="1">
                        <a:solidFill>
                          <a:srgbClr val="FFFFFF"/>
                        </a:solidFill>
                        <a:latin typeface="Cambria Math" panose="02040503050406030204" pitchFamily="18" charset="0"/>
                      </a:rPr>
                      <m:t>𝑞</m:t>
                    </m:r>
                    <m:r>
                      <a:rPr lang="en-US" sz="2000" b="0" i="1" smtClean="0">
                        <a:solidFill>
                          <a:srgbClr val="FFFFFF"/>
                        </a:solidFill>
                        <a:latin typeface="Cambria Math" panose="02040503050406030204" pitchFamily="18" charset="0"/>
                      </a:rPr>
                      <m:t>)</m:t>
                    </m:r>
                  </m:oMath>
                </a14:m>
                <a:r>
                  <a:rPr lang="en-US" sz="2200" dirty="0">
                    <a:solidFill>
                      <a:srgbClr val="FFFFFF"/>
                    </a:solidFill>
                  </a:rPr>
                  <a:t>.</a:t>
                </a:r>
              </a:p>
              <a:p>
                <a:pPr marL="742950" indent="-457200">
                  <a:buFont typeface="+mj-lt"/>
                  <a:buAutoNum type="arabicPeriod"/>
                </a:pPr>
                <a:r>
                  <a:rPr lang="en-US" sz="2200" dirty="0">
                    <a:solidFill>
                      <a:srgbClr val="FFFFFF"/>
                    </a:solidFill>
                  </a:rPr>
                  <a:t>Bob sends the ciphertext </a:t>
                </a:r>
                <a14:m>
                  <m:oMath xmlns:m="http://schemas.openxmlformats.org/officeDocument/2006/math">
                    <m:r>
                      <a:rPr lang="en-US" sz="2200" i="1">
                        <a:solidFill>
                          <a:srgbClr val="FFFFFF"/>
                        </a:solidFill>
                        <a:latin typeface="Cambria Math" panose="02040503050406030204" pitchFamily="18" charset="0"/>
                      </a:rPr>
                      <m:t>(</m:t>
                    </m:r>
                    <m:sSub>
                      <m:sSubPr>
                        <m:ctrlPr>
                          <a:rPr lang="en-US" sz="2200" i="1">
                            <a:solidFill>
                              <a:srgbClr val="FFFFFF"/>
                            </a:solidFill>
                            <a:latin typeface="Cambria Math" panose="02040503050406030204" pitchFamily="18" charset="0"/>
                          </a:rPr>
                        </m:ctrlPr>
                      </m:sSubPr>
                      <m:e>
                        <m:r>
                          <a:rPr lang="en-US" sz="2200" i="1">
                            <a:solidFill>
                              <a:srgbClr val="FFFFFF"/>
                            </a:solidFill>
                            <a:latin typeface="Cambria Math" panose="02040503050406030204" pitchFamily="18" charset="0"/>
                          </a:rPr>
                          <m:t>𝑐</m:t>
                        </m:r>
                      </m:e>
                      <m:sub>
                        <m:r>
                          <a:rPr lang="en-US" sz="2200" i="1">
                            <a:solidFill>
                              <a:srgbClr val="FFFFFF"/>
                            </a:solidFill>
                            <a:latin typeface="Cambria Math" panose="02040503050406030204" pitchFamily="18" charset="0"/>
                          </a:rPr>
                          <m:t>1</m:t>
                        </m:r>
                      </m:sub>
                    </m:sSub>
                    <m:r>
                      <a:rPr lang="en-US" sz="2200" i="1">
                        <a:solidFill>
                          <a:srgbClr val="FFFFFF"/>
                        </a:solidFill>
                        <a:latin typeface="Cambria Math" panose="02040503050406030204" pitchFamily="18" charset="0"/>
                      </a:rPr>
                      <m:t>,</m:t>
                    </m:r>
                    <m:sSub>
                      <m:sSubPr>
                        <m:ctrlPr>
                          <a:rPr lang="en-US" sz="2200" i="1">
                            <a:solidFill>
                              <a:srgbClr val="FFFFFF"/>
                            </a:solidFill>
                            <a:latin typeface="Cambria Math" panose="02040503050406030204" pitchFamily="18" charset="0"/>
                          </a:rPr>
                        </m:ctrlPr>
                      </m:sSubPr>
                      <m:e>
                        <m:r>
                          <a:rPr lang="en-US" sz="2200" i="1">
                            <a:solidFill>
                              <a:srgbClr val="FFFFFF"/>
                            </a:solidFill>
                            <a:latin typeface="Cambria Math" panose="02040503050406030204" pitchFamily="18" charset="0"/>
                          </a:rPr>
                          <m:t>𝑐</m:t>
                        </m:r>
                      </m:e>
                      <m:sub>
                        <m:r>
                          <a:rPr lang="en-US" sz="2200" i="1">
                            <a:solidFill>
                              <a:srgbClr val="FFFFFF"/>
                            </a:solidFill>
                            <a:latin typeface="Cambria Math" panose="02040503050406030204" pitchFamily="18" charset="0"/>
                          </a:rPr>
                          <m:t>2</m:t>
                        </m:r>
                      </m:sub>
                    </m:sSub>
                    <m:r>
                      <a:rPr lang="en-US" sz="2200" i="1">
                        <a:solidFill>
                          <a:srgbClr val="FFFFFF"/>
                        </a:solidFill>
                        <a:latin typeface="Cambria Math" panose="02040503050406030204" pitchFamily="18" charset="0"/>
                      </a:rPr>
                      <m:t>) </m:t>
                    </m:r>
                  </m:oMath>
                </a14:m>
                <a:r>
                  <a:rPr lang="en-US" sz="2200" dirty="0">
                    <a:solidFill>
                      <a:srgbClr val="FFFFFF"/>
                    </a:solidFill>
                  </a:rPr>
                  <a:t>to Alice.</a:t>
                </a:r>
              </a:p>
            </p:txBody>
          </p:sp>
        </mc:Choice>
        <mc:Fallback>
          <p:sp>
            <p:nvSpPr>
              <p:cNvPr id="3" name="Text Placeholder 2">
                <a:extLst>
                  <a:ext uri="{FF2B5EF4-FFF2-40B4-BE49-F238E27FC236}">
                    <a16:creationId xmlns:a16="http://schemas.microsoft.com/office/drawing/2014/main" id="{3FCCCED4-41C2-1243-B9D4-35D18B879227}"/>
                  </a:ext>
                </a:extLst>
              </p:cNvPr>
              <p:cNvSpPr>
                <a:spLocks noGrp="1" noRot="1" noChangeAspect="1" noMove="1" noResize="1" noEditPoints="1" noAdjustHandles="1" noChangeArrowheads="1" noChangeShapeType="1" noTextEdit="1"/>
              </p:cNvSpPr>
              <p:nvPr>
                <p:ph type="body" idx="1"/>
              </p:nvPr>
            </p:nvSpPr>
            <p:spPr>
              <a:xfrm>
                <a:off x="943276" y="2050181"/>
                <a:ext cx="10410524" cy="4126782"/>
              </a:xfrm>
              <a:blipFill>
                <a:blip r:embed="rId2"/>
                <a:stretch>
                  <a:fillRect l="-731" t="-1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CC33115-CC29-D446-8DA2-920D2A98709B}"/>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pPr>
            <a:fld id="{86CB4B4D-7CA3-9044-876B-883B54F8677D}" type="slidenum">
              <a:rPr lang="en-US">
                <a:solidFill>
                  <a:schemeClr val="tx1">
                    <a:alpha val="80000"/>
                  </a:schemeClr>
                </a:solidFill>
              </a:rPr>
              <a:pPr defTabSz="914400">
                <a:spcAft>
                  <a:spcPts val="600"/>
                </a:spcAft>
              </a:pPr>
              <a:t>36</a:t>
            </a:fld>
            <a:endParaRPr lang="en-US">
              <a:solidFill>
                <a:schemeClr val="tx1">
                  <a:alpha val="80000"/>
                </a:schemeClr>
              </a:solidFill>
            </a:endParaRPr>
          </a:p>
        </p:txBody>
      </p:sp>
    </p:spTree>
    <p:extLst>
      <p:ext uri="{BB962C8B-B14F-4D97-AF65-F5344CB8AC3E}">
        <p14:creationId xmlns:p14="http://schemas.microsoft.com/office/powerpoint/2010/main" val="4184147269"/>
      </p:ext>
    </p:extLst>
  </p:cSld>
  <p:clrMapOvr>
    <a:overrideClrMapping bg1="dk1" tx1="lt1" bg2="dk2" tx2="lt2" accent1="accent1" accent2="accent2" accent3="accent3" accent4="accent4" accent5="accent5" accent6="accent6" hlink="hlink" folHlink="folHlink"/>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00ADB35-1BCC-C74E-A392-BE8B23A1DC0A}"/>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kern="1200">
                <a:solidFill>
                  <a:schemeClr val="tx1"/>
                </a:solidFill>
                <a:latin typeface="+mj-lt"/>
                <a:ea typeface="+mj-ea"/>
                <a:cs typeface="+mj-cs"/>
              </a:rPr>
              <a:t>Encryption</a:t>
            </a:r>
          </a:p>
        </p:txBody>
      </p:sp>
      <p:pic>
        <p:nvPicPr>
          <p:cNvPr id="6" name="Picture 5" descr="Text&#10;&#10;Description automatically generated">
            <a:extLst>
              <a:ext uri="{FF2B5EF4-FFF2-40B4-BE49-F238E27FC236}">
                <a16:creationId xmlns:a16="http://schemas.microsoft.com/office/drawing/2014/main" id="{55021466-6D0B-DA44-95A6-AE5109878522}"/>
              </a:ext>
            </a:extLst>
          </p:cNvPr>
          <p:cNvPicPr>
            <a:picLocks noChangeAspect="1"/>
          </p:cNvPicPr>
          <p:nvPr/>
        </p:nvPicPr>
        <p:blipFill>
          <a:blip r:embed="rId2"/>
          <a:stretch>
            <a:fillRect/>
          </a:stretch>
        </p:blipFill>
        <p:spPr>
          <a:xfrm>
            <a:off x="716280" y="1779635"/>
            <a:ext cx="6436548" cy="3298730"/>
          </a:xfrm>
          <a:prstGeom prst="rect">
            <a:avLst/>
          </a:prstGeom>
        </p:spPr>
      </p:pic>
      <p:cxnSp>
        <p:nvCxnSpPr>
          <p:cNvPr id="13" name="Straight Connector 1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FC40FF9-E2B2-7246-B7E8-CD16ACD141C9}"/>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pPr>
            <a:fld id="{86CB4B4D-7CA3-9044-876B-883B54F8677D}" type="slidenum">
              <a:rPr lang="en-US">
                <a:solidFill>
                  <a:schemeClr val="tx1">
                    <a:alpha val="70000"/>
                  </a:schemeClr>
                </a:solidFill>
              </a:rPr>
              <a:pPr defTabSz="914400">
                <a:spcAft>
                  <a:spcPts val="600"/>
                </a:spcAft>
              </a:pPr>
              <a:t>37</a:t>
            </a:fld>
            <a:endParaRPr lang="en-US">
              <a:solidFill>
                <a:schemeClr val="tx1">
                  <a:alpha val="70000"/>
                </a:schemeClr>
              </a:solidFill>
            </a:endParaRPr>
          </a:p>
        </p:txBody>
      </p:sp>
    </p:spTree>
    <p:extLst>
      <p:ext uri="{BB962C8B-B14F-4D97-AF65-F5344CB8AC3E}">
        <p14:creationId xmlns:p14="http://schemas.microsoft.com/office/powerpoint/2010/main" val="3258941770"/>
      </p:ext>
    </p:extLst>
  </p:cSld>
  <p:clrMapOvr>
    <a:overrideClrMapping bg1="dk1" tx1="lt1" bg2="dk2" tx2="lt2" accent1="accent1" accent2="accent2" accent3="accent3" accent4="accent4" accent5="accent5" accent6="accent6" hlink="hlink" folHlink="folHlink"/>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D18B7F-3C26-8449-AF2C-0766816D26C4}"/>
              </a:ext>
            </a:extLst>
          </p:cNvPr>
          <p:cNvSpPr>
            <a:spLocks noGrp="1"/>
          </p:cNvSpPr>
          <p:nvPr>
            <p:ph type="title"/>
          </p:nvPr>
        </p:nvSpPr>
        <p:spPr>
          <a:xfrm>
            <a:off x="833002" y="365125"/>
            <a:ext cx="10520702" cy="1325563"/>
          </a:xfrm>
        </p:spPr>
        <p:txBody>
          <a:bodyPr vert="horz" lIns="91440" tIns="45720" rIns="91440" bIns="45720" rtlCol="0" anchor="ctr">
            <a:normAutofit/>
          </a:bodyPr>
          <a:lstStyle/>
          <a:p>
            <a:r>
              <a:rPr lang="en-US" kern="1200" dirty="0">
                <a:solidFill>
                  <a:srgbClr val="FFFFFF"/>
                </a:solidFill>
                <a:latin typeface="+mj-lt"/>
                <a:ea typeface="+mj-ea"/>
                <a:cs typeface="+mj-cs"/>
              </a:rPr>
              <a:t>El Gamal Decryption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AF124532-A4E8-D848-90BD-F7F362101279}"/>
                  </a:ext>
                </a:extLst>
              </p:cNvPr>
              <p:cNvSpPr>
                <a:spLocks noGrp="1"/>
              </p:cNvSpPr>
              <p:nvPr>
                <p:ph type="body" idx="1"/>
              </p:nvPr>
            </p:nvSpPr>
            <p:spPr>
              <a:xfrm>
                <a:off x="838201" y="2022601"/>
                <a:ext cx="10515598" cy="4154361"/>
              </a:xfrm>
            </p:spPr>
            <p:txBody>
              <a:bodyPr vert="horz" lIns="91440" tIns="45720" rIns="91440" bIns="45720" rtlCol="0">
                <a:normAutofit fontScale="92500" lnSpcReduction="10000"/>
              </a:bodyPr>
              <a:lstStyle/>
              <a:p>
                <a:pPr marL="0" indent="0">
                  <a:buNone/>
                </a:pPr>
                <a:r>
                  <a:rPr lang="en-US" dirty="0"/>
                  <a:t>Alice decrypts a ciphertext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2</m:t>
                        </m:r>
                      </m:sub>
                    </m:sSub>
                    <m:r>
                      <a:rPr lang="en-US" i="1" dirty="0">
                        <a:latin typeface="Cambria Math" panose="02040503050406030204" pitchFamily="18" charset="0"/>
                      </a:rPr>
                      <m:t>)</m:t>
                    </m:r>
                  </m:oMath>
                </a14:m>
                <a:r>
                  <a:rPr lang="en-US" dirty="0"/>
                  <a:t> with her private key </a:t>
                </a:r>
                <a14:m>
                  <m:oMath xmlns:m="http://schemas.openxmlformats.org/officeDocument/2006/math">
                    <m:r>
                      <a:rPr lang="en-US" i="1" dirty="0">
                        <a:latin typeface="Cambria Math" panose="02040503050406030204" pitchFamily="18" charset="0"/>
                      </a:rPr>
                      <m:t>𝑥</m:t>
                    </m:r>
                  </m:oMath>
                </a14:m>
                <a:r>
                  <a:rPr lang="en-US" dirty="0"/>
                  <a:t> as follows:</a:t>
                </a:r>
              </a:p>
              <a:p>
                <a:pPr marL="514350" indent="-514350">
                  <a:buFont typeface="+mj-lt"/>
                  <a:buAutoNum type="arabicPeriod"/>
                </a:pPr>
                <a:r>
                  <a:rPr lang="en-US" dirty="0"/>
                  <a:t>Compute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 </m:t>
                    </m:r>
                    <m:sSubSup>
                      <m:sSubSupPr>
                        <m:ctrlPr>
                          <a:rPr lang="en-US" i="1" dirty="0">
                            <a:latin typeface="Cambria Math" panose="02040503050406030204" pitchFamily="18" charset="0"/>
                          </a:rPr>
                        </m:ctrlPr>
                      </m:sSubSupPr>
                      <m:e>
                        <m:r>
                          <a:rPr lang="en-US" i="1" dirty="0">
                            <a:latin typeface="Cambria Math" panose="02040503050406030204" pitchFamily="18" charset="0"/>
                          </a:rPr>
                          <m:t>𝑐</m:t>
                        </m:r>
                      </m:e>
                      <m:sub>
                        <m:r>
                          <a:rPr lang="en-US" i="1" dirty="0">
                            <a:latin typeface="Cambria Math" panose="02040503050406030204" pitchFamily="18" charset="0"/>
                          </a:rPr>
                          <m:t>1</m:t>
                        </m:r>
                      </m:sub>
                      <m:sup>
                        <m:r>
                          <a:rPr lang="en-US" i="1" dirty="0">
                            <a:latin typeface="Cambria Math" panose="02040503050406030204" pitchFamily="18" charset="0"/>
                          </a:rPr>
                          <m:t>𝑥</m:t>
                        </m:r>
                      </m:sup>
                    </m:sSubSup>
                    <m:r>
                      <m:rPr>
                        <m:nor/>
                      </m:rPr>
                      <a:rPr lang="en-US" b="0" i="0" dirty="0" smtClean="0">
                        <a:latin typeface="Cambria Math" panose="02040503050406030204" pitchFamily="18" charset="0"/>
                      </a:rPr>
                      <m:t> </m:t>
                    </m:r>
                    <m:r>
                      <m:rPr>
                        <m:nor/>
                      </m:rPr>
                      <a:rPr lang="en-US" b="0" i="0" dirty="0" smtClean="0">
                        <a:latin typeface="Cambria Math" panose="02040503050406030204" pitchFamily="18" charset="0"/>
                      </a:rPr>
                      <m:t>(</m:t>
                    </m:r>
                    <m:r>
                      <m:rPr>
                        <m:nor/>
                      </m:rPr>
                      <a:rPr lang="en-US">
                        <a:solidFill>
                          <a:srgbClr val="FFFFFF"/>
                        </a:solidFill>
                        <a:latin typeface="Cambria Math" panose="02040503050406030204" pitchFamily="18" charset="0"/>
                      </a:rPr>
                      <m:t>mod</m:t>
                    </m:r>
                    <m:r>
                      <a:rPr lang="en-US" i="1">
                        <a:solidFill>
                          <a:srgbClr val="FFFFFF"/>
                        </a:solidFill>
                        <a:latin typeface="Cambria Math" panose="02040503050406030204" pitchFamily="18" charset="0"/>
                      </a:rPr>
                      <m:t> </m:t>
                    </m:r>
                    <m:r>
                      <a:rPr lang="en-US" i="1">
                        <a:solidFill>
                          <a:srgbClr val="FFFFFF"/>
                        </a:solidFill>
                        <a:latin typeface="Cambria Math" panose="02040503050406030204" pitchFamily="18" charset="0"/>
                      </a:rPr>
                      <m:t>𝑞</m:t>
                    </m:r>
                    <m:r>
                      <a:rPr lang="en-US" b="0" i="1" smtClean="0">
                        <a:solidFill>
                          <a:srgbClr val="FFFFFF"/>
                        </a:solidFill>
                        <a:latin typeface="Cambria Math" panose="02040503050406030204" pitchFamily="18" charset="0"/>
                      </a:rPr>
                      <m:t>)</m:t>
                    </m:r>
                  </m:oMath>
                </a14:m>
                <a:r>
                  <a:rPr lang="en-US" dirty="0"/>
                  <a:t>. </a:t>
                </a:r>
              </a:p>
              <a:p>
                <a:pPr lvl="1"/>
                <a:r>
                  <a:rPr lang="en-US" dirty="0"/>
                  <a:t>Since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1</m:t>
                        </m:r>
                      </m:sub>
                    </m:sSub>
                    <m:r>
                      <a:rPr lang="en-US" i="1" dirty="0">
                        <a:latin typeface="Cambria Math" panose="02040503050406030204" pitchFamily="18" charset="0"/>
                      </a:rPr>
                      <m:t> = </m:t>
                    </m:r>
                    <m:sSup>
                      <m:sSupPr>
                        <m:ctrlPr>
                          <a:rPr lang="en-US" i="1" dirty="0" err="1">
                            <a:latin typeface="Cambria Math" panose="02040503050406030204" pitchFamily="18" charset="0"/>
                          </a:rPr>
                        </m:ctrlPr>
                      </m:sSupPr>
                      <m:e>
                        <m:r>
                          <a:rPr lang="en-US" i="1" dirty="0" err="1">
                            <a:latin typeface="Cambria Math" panose="02040503050406030204" pitchFamily="18" charset="0"/>
                          </a:rPr>
                          <m:t>𝑔</m:t>
                        </m:r>
                      </m:e>
                      <m:sup>
                        <m:r>
                          <a:rPr lang="en-US" i="1" dirty="0" err="1">
                            <a:latin typeface="Cambria Math" panose="02040503050406030204" pitchFamily="18" charset="0"/>
                          </a:rPr>
                          <m:t>𝑦</m:t>
                        </m:r>
                      </m:sup>
                    </m:sSup>
                  </m:oMath>
                </a14:m>
                <a:r>
                  <a:rPr lang="en-US" dirty="0"/>
                  <a:t>,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𝑐</m:t>
                        </m:r>
                      </m:e>
                      <m:sub>
                        <m:r>
                          <a:rPr lang="en-US" i="1" dirty="0">
                            <a:latin typeface="Cambria Math" panose="02040503050406030204" pitchFamily="18" charset="0"/>
                          </a:rPr>
                          <m:t>1</m:t>
                        </m:r>
                      </m:sub>
                      <m:sup>
                        <m:r>
                          <a:rPr lang="en-US" i="1" dirty="0">
                            <a:latin typeface="Cambria Math" panose="02040503050406030204" pitchFamily="18" charset="0"/>
                          </a:rPr>
                          <m:t>𝑥</m:t>
                        </m:r>
                      </m:sup>
                    </m:sSubSup>
                    <m:r>
                      <a:rPr lang="en-US" i="1" dirty="0">
                        <a:latin typeface="Cambria Math" panose="02040503050406030204" pitchFamily="18" charset="0"/>
                      </a:rPr>
                      <m:t> = </m:t>
                    </m:r>
                    <m:sSup>
                      <m:sSupPr>
                        <m:ctrlPr>
                          <a:rPr lang="en-US" i="1" dirty="0">
                            <a:latin typeface="Cambria Math" panose="02040503050406030204" pitchFamily="18" charset="0"/>
                          </a:rPr>
                        </m:ctrlPr>
                      </m:sSupPr>
                      <m:e>
                        <m:r>
                          <a:rPr lang="en-US" i="1" dirty="0">
                            <a:latin typeface="Cambria Math" panose="02040503050406030204" pitchFamily="18" charset="0"/>
                          </a:rPr>
                          <m:t>𝑔</m:t>
                        </m:r>
                      </m:e>
                      <m:sup>
                        <m:r>
                          <a:rPr lang="en-US" i="1" dirty="0">
                            <a:latin typeface="Cambria Math" panose="02040503050406030204" pitchFamily="18" charset="0"/>
                          </a:rPr>
                          <m:t>𝑥𝑦</m:t>
                        </m:r>
                      </m:sup>
                    </m:sSup>
                    <m:r>
                      <a:rPr lang="en-US" i="1" dirty="0">
                        <a:latin typeface="Cambria Math" panose="02040503050406030204" pitchFamily="18" charset="0"/>
                      </a:rPr>
                      <m:t>= </m:t>
                    </m:r>
                    <m:sSup>
                      <m:sSupPr>
                        <m:ctrlPr>
                          <a:rPr lang="en-US" i="1" dirty="0" err="1">
                            <a:latin typeface="Cambria Math" panose="02040503050406030204" pitchFamily="18" charset="0"/>
                          </a:rPr>
                        </m:ctrlPr>
                      </m:sSupPr>
                      <m:e>
                        <m:r>
                          <a:rPr lang="en-US" i="1" dirty="0" err="1">
                            <a:latin typeface="Cambria Math" panose="02040503050406030204" pitchFamily="18" charset="0"/>
                          </a:rPr>
                          <m:t>h</m:t>
                        </m:r>
                      </m:e>
                      <m:sup>
                        <m:r>
                          <a:rPr lang="en-US" i="1" dirty="0" err="1">
                            <a:latin typeface="Cambria Math" panose="02040503050406030204" pitchFamily="18" charset="0"/>
                          </a:rPr>
                          <m:t>𝑦</m:t>
                        </m:r>
                      </m:sup>
                    </m:sSup>
                    <m:r>
                      <m:rPr>
                        <m:nor/>
                      </m:rPr>
                      <a:rPr lang="en-US" b="0" i="0" dirty="0" smtClean="0">
                        <a:latin typeface="Cambria Math" panose="02040503050406030204" pitchFamily="18" charset="0"/>
                      </a:rPr>
                      <m:t> </m:t>
                    </m:r>
                    <m:r>
                      <m:rPr>
                        <m:nor/>
                      </m:rPr>
                      <a:rPr lang="en-US">
                        <a:solidFill>
                          <a:srgbClr val="FFFFFF"/>
                        </a:solidFill>
                        <a:latin typeface="Cambria Math" panose="02040503050406030204" pitchFamily="18" charset="0"/>
                      </a:rPr>
                      <m:t>mod</m:t>
                    </m:r>
                    <m:r>
                      <a:rPr lang="en-US" i="1">
                        <a:solidFill>
                          <a:srgbClr val="FFFFFF"/>
                        </a:solidFill>
                        <a:latin typeface="Cambria Math" panose="02040503050406030204" pitchFamily="18" charset="0"/>
                      </a:rPr>
                      <m:t> </m:t>
                    </m:r>
                    <m:r>
                      <a:rPr lang="en-US" i="1">
                        <a:solidFill>
                          <a:srgbClr val="FFFFFF"/>
                        </a:solidFill>
                        <a:latin typeface="Cambria Math" panose="02040503050406030204" pitchFamily="18" charset="0"/>
                      </a:rPr>
                      <m:t>𝑞</m:t>
                    </m:r>
                  </m:oMath>
                </a14:m>
                <a:r>
                  <a:rPr lang="en-US" dirty="0"/>
                  <a:t> and it is the same shared secret that was used by Bob in encryption.</a:t>
                </a:r>
              </a:p>
              <a:p>
                <a:pPr marL="514350" indent="-514350">
                  <a:buFont typeface="+mj-lt"/>
                  <a:buAutoNum type="arabicPeriod"/>
                </a:pPr>
                <a:r>
                  <a:rPr lang="en-US" dirty="0"/>
                  <a:t>Compute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𝑠</m:t>
                        </m:r>
                      </m:e>
                      <m:sup>
                        <m:r>
                          <a:rPr lang="en-US" i="1" dirty="0">
                            <a:latin typeface="Cambria Math" panose="02040503050406030204" pitchFamily="18" charset="0"/>
                          </a:rPr>
                          <m:t>−1</m:t>
                        </m:r>
                      </m:sup>
                    </m:sSup>
                  </m:oMath>
                </a14:m>
                <a:r>
                  <a:rPr lang="en-US" dirty="0"/>
                  <a:t>, the inverse of </a:t>
                </a:r>
                <a14:m>
                  <m:oMath xmlns:m="http://schemas.openxmlformats.org/officeDocument/2006/math">
                    <m:r>
                      <a:rPr lang="en-US" i="1" dirty="0">
                        <a:latin typeface="Cambria Math" panose="02040503050406030204" pitchFamily="18" charset="0"/>
                      </a:rPr>
                      <m:t>𝑠</m:t>
                    </m:r>
                  </m:oMath>
                </a14:m>
                <a:r>
                  <a:rPr lang="en-US" dirty="0"/>
                  <a:t> in the group </a:t>
                </a:r>
                <a14:m>
                  <m:oMath xmlns:m="http://schemas.openxmlformats.org/officeDocument/2006/math">
                    <m:r>
                      <a:rPr lang="en-US" i="1" dirty="0">
                        <a:latin typeface="Cambria Math" panose="02040503050406030204" pitchFamily="18" charset="0"/>
                      </a:rPr>
                      <m:t>𝐺</m:t>
                    </m:r>
                  </m:oMath>
                </a14:m>
                <a:r>
                  <a:rPr lang="en-US" dirty="0"/>
                  <a:t>. </a:t>
                </a:r>
              </a:p>
              <a:p>
                <a:pPr lvl="1"/>
                <a:r>
                  <a:rPr lang="en-US" dirty="0"/>
                  <a:t>The modular multiplicative inverse can be computed using the </a:t>
                </a:r>
                <a:r>
                  <a:rPr lang="en-US" i="1" dirty="0"/>
                  <a:t>Extended Euclidean Algorithm</a:t>
                </a:r>
                <a:r>
                  <a:rPr lang="en-US" dirty="0"/>
                  <a:t>. </a:t>
                </a:r>
              </a:p>
              <a:p>
                <a:pPr lvl="1"/>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 × </m:t>
                    </m:r>
                    <m:sSubSup>
                      <m:sSubSupPr>
                        <m:ctrlPr>
                          <a:rPr lang="en-US" i="1" dirty="0">
                            <a:latin typeface="Cambria Math" panose="02040503050406030204" pitchFamily="18" charset="0"/>
                          </a:rPr>
                        </m:ctrlPr>
                      </m:sSubSupPr>
                      <m:e>
                        <m:r>
                          <a:rPr lang="en-US" i="1" dirty="0">
                            <a:latin typeface="Cambria Math" panose="02040503050406030204" pitchFamily="18" charset="0"/>
                          </a:rPr>
                          <m:t>𝑐</m:t>
                        </m:r>
                      </m:e>
                      <m:sub>
                        <m:r>
                          <a:rPr lang="en-US" i="1" dirty="0">
                            <a:latin typeface="Cambria Math" panose="02040503050406030204" pitchFamily="18" charset="0"/>
                          </a:rPr>
                          <m:t>1</m:t>
                        </m:r>
                      </m:sub>
                      <m:sup>
                        <m:r>
                          <a:rPr lang="en-US" i="1" dirty="0">
                            <a:latin typeface="Cambria Math" panose="02040503050406030204" pitchFamily="18" charset="0"/>
                          </a:rPr>
                          <m:t>𝑞</m:t>
                        </m:r>
                        <m:r>
                          <a:rPr lang="en-US" i="1" dirty="0">
                            <a:latin typeface="Cambria Math" panose="02040503050406030204" pitchFamily="18" charset="0"/>
                          </a:rPr>
                          <m:t>−</m:t>
                        </m:r>
                        <m:r>
                          <a:rPr lang="en-US" i="1" dirty="0">
                            <a:latin typeface="Cambria Math" panose="02040503050406030204" pitchFamily="18" charset="0"/>
                          </a:rPr>
                          <m:t>𝑥</m:t>
                        </m:r>
                      </m:sup>
                    </m:sSubSup>
                    <m:r>
                      <a:rPr lang="en-US" i="1" dirty="0">
                        <a:latin typeface="Cambria Math" panose="02040503050406030204" pitchFamily="18" charset="0"/>
                      </a:rPr>
                      <m:t> = </m:t>
                    </m:r>
                    <m:sSup>
                      <m:sSupPr>
                        <m:ctrlPr>
                          <a:rPr lang="en-US" i="1" dirty="0">
                            <a:latin typeface="Cambria Math" panose="02040503050406030204" pitchFamily="18" charset="0"/>
                          </a:rPr>
                        </m:ctrlPr>
                      </m:sSupPr>
                      <m:e>
                        <m:r>
                          <a:rPr lang="en-US" i="1" dirty="0">
                            <a:latin typeface="Cambria Math" panose="02040503050406030204" pitchFamily="18" charset="0"/>
                          </a:rPr>
                          <m:t>𝑔</m:t>
                        </m:r>
                      </m:e>
                      <m:sup>
                        <m:r>
                          <a:rPr lang="en-US" i="1" dirty="0">
                            <a:latin typeface="Cambria Math" panose="02040503050406030204" pitchFamily="18" charset="0"/>
                          </a:rPr>
                          <m:t>𝑥𝑦</m:t>
                        </m:r>
                      </m:sup>
                    </m:sSup>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𝑔</m:t>
                        </m:r>
                      </m:e>
                      <m:sup>
                        <m:d>
                          <m:dPr>
                            <m:ctrlPr>
                              <a:rPr lang="en-US" i="1" dirty="0">
                                <a:latin typeface="Cambria Math" panose="02040503050406030204" pitchFamily="18" charset="0"/>
                              </a:rPr>
                            </m:ctrlPr>
                          </m:dPr>
                          <m:e>
                            <m:r>
                              <a:rPr lang="en-US" i="1" dirty="0">
                                <a:latin typeface="Cambria Math" panose="02040503050406030204" pitchFamily="18" charset="0"/>
                              </a:rPr>
                              <m:t>𝑞</m:t>
                            </m:r>
                            <m:r>
                              <a:rPr lang="en-US" i="1" dirty="0">
                                <a:latin typeface="Cambria Math" panose="02040503050406030204" pitchFamily="18" charset="0"/>
                              </a:rPr>
                              <m:t>−</m:t>
                            </m:r>
                            <m:r>
                              <a:rPr lang="en-US" i="1" dirty="0">
                                <a:latin typeface="Cambria Math" panose="02040503050406030204" pitchFamily="18" charset="0"/>
                              </a:rPr>
                              <m:t>𝑥</m:t>
                            </m:r>
                          </m:e>
                        </m:d>
                        <m:r>
                          <a:rPr lang="en-US" i="1" dirty="0">
                            <a:latin typeface="Cambria Math" panose="02040503050406030204" pitchFamily="18" charset="0"/>
                          </a:rPr>
                          <m:t>𝑦</m:t>
                        </m:r>
                      </m:sup>
                    </m:sSup>
                    <m:r>
                      <a:rPr lang="en-US" i="1" dirty="0">
                        <a:latin typeface="Cambria Math" panose="02040503050406030204" pitchFamily="18" charset="0"/>
                      </a:rPr>
                      <m:t> = </m:t>
                    </m: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𝑔</m:t>
                                </m:r>
                              </m:e>
                              <m:sup>
                                <m:r>
                                  <a:rPr lang="en-US" i="1" dirty="0">
                                    <a:latin typeface="Cambria Math" panose="02040503050406030204" pitchFamily="18" charset="0"/>
                                  </a:rPr>
                                  <m:t>𝑞</m:t>
                                </m:r>
                              </m:sup>
                            </m:sSup>
                          </m:e>
                        </m:d>
                      </m:e>
                      <m:sup>
                        <m:r>
                          <a:rPr lang="en-US" i="1" dirty="0">
                            <a:latin typeface="Cambria Math" panose="02040503050406030204" pitchFamily="18" charset="0"/>
                          </a:rPr>
                          <m:t>𝑦</m:t>
                        </m:r>
                      </m:sup>
                    </m:sSup>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𝑦</m:t>
                        </m:r>
                      </m:sup>
                    </m:sSup>
                    <m:r>
                      <a:rPr lang="en-US" i="1" dirty="0">
                        <a:latin typeface="Cambria Math" panose="02040503050406030204" pitchFamily="18" charset="0"/>
                      </a:rPr>
                      <m:t> = </m:t>
                    </m:r>
                    <m:r>
                      <a:rPr lang="en-US" i="1" dirty="0">
                        <a:latin typeface="Cambria Math" panose="02040503050406030204" pitchFamily="18" charset="0"/>
                      </a:rPr>
                      <m:t>𝑒</m:t>
                    </m:r>
                    <m:r>
                      <m:rPr>
                        <m:nor/>
                      </m:rPr>
                      <a:rPr lang="en-US" b="0" i="0" dirty="0" smtClean="0">
                        <a:latin typeface="Cambria Math" panose="02040503050406030204" pitchFamily="18" charset="0"/>
                      </a:rPr>
                      <m:t> </m:t>
                    </m:r>
                    <m:r>
                      <m:rPr>
                        <m:nor/>
                      </m:rPr>
                      <a:rPr lang="en-US" b="0" i="0" dirty="0" smtClean="0">
                        <a:latin typeface="Cambria Math" panose="02040503050406030204" pitchFamily="18" charset="0"/>
                      </a:rPr>
                      <m:t>(</m:t>
                    </m:r>
                    <m:r>
                      <m:rPr>
                        <m:nor/>
                      </m:rPr>
                      <a:rPr lang="en-US">
                        <a:solidFill>
                          <a:srgbClr val="FFFFFF"/>
                        </a:solidFill>
                        <a:latin typeface="Cambria Math" panose="02040503050406030204" pitchFamily="18" charset="0"/>
                      </a:rPr>
                      <m:t>mod</m:t>
                    </m:r>
                    <m:r>
                      <a:rPr lang="en-US" i="1">
                        <a:solidFill>
                          <a:srgbClr val="FFFFFF"/>
                        </a:solidFill>
                        <a:latin typeface="Cambria Math" panose="02040503050406030204" pitchFamily="18" charset="0"/>
                      </a:rPr>
                      <m:t> </m:t>
                    </m:r>
                    <m:r>
                      <a:rPr lang="en-US" i="1">
                        <a:solidFill>
                          <a:srgbClr val="FFFFFF"/>
                        </a:solidFill>
                        <a:latin typeface="Cambria Math" panose="02040503050406030204" pitchFamily="18" charset="0"/>
                      </a:rPr>
                      <m:t>𝑞</m:t>
                    </m:r>
                    <m:r>
                      <a:rPr lang="en-US" b="0" i="1" smtClean="0">
                        <a:solidFill>
                          <a:srgbClr val="FFFFFF"/>
                        </a:solidFill>
                        <a:latin typeface="Cambria Math" panose="02040503050406030204" pitchFamily="18" charset="0"/>
                      </a:rPr>
                      <m:t>)</m:t>
                    </m:r>
                  </m:oMath>
                </a14:m>
                <a:r>
                  <a:rPr lang="en-US" dirty="0"/>
                  <a:t>.</a:t>
                </a:r>
              </a:p>
              <a:p>
                <a:pPr marL="514350" indent="-514350">
                  <a:buFont typeface="+mj-lt"/>
                  <a:buAutoNum type="arabicPeriod"/>
                </a:pPr>
                <a:r>
                  <a:rPr lang="en-US" dirty="0"/>
                  <a:t>Compute </a:t>
                </a:r>
                <a14:m>
                  <m:oMath xmlns:m="http://schemas.openxmlformats.org/officeDocument/2006/math">
                    <m:r>
                      <a:rPr lang="en-US" i="1" dirty="0">
                        <a:latin typeface="Cambria Math" panose="02040503050406030204" pitchFamily="18" charset="0"/>
                      </a:rPr>
                      <m:t>𝑚</m:t>
                    </m:r>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2</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𝑠</m:t>
                        </m:r>
                      </m:e>
                      <m:sup>
                        <m:r>
                          <a:rPr lang="en-US" i="1" dirty="0">
                            <a:latin typeface="Cambria Math" panose="02040503050406030204" pitchFamily="18" charset="0"/>
                          </a:rPr>
                          <m:t>−1</m:t>
                        </m:r>
                      </m:sup>
                    </m:sSup>
                    <m:r>
                      <m:rPr>
                        <m:nor/>
                      </m:rPr>
                      <a:rPr lang="en-US" b="0" i="0" dirty="0" smtClean="0">
                        <a:latin typeface="Cambria Math" panose="02040503050406030204" pitchFamily="18" charset="0"/>
                      </a:rPr>
                      <m:t> </m:t>
                    </m:r>
                    <m:r>
                      <m:rPr>
                        <m:nor/>
                      </m:rPr>
                      <a:rPr lang="en-US">
                        <a:solidFill>
                          <a:srgbClr val="FFFFFF"/>
                        </a:solidFill>
                        <a:latin typeface="Cambria Math" panose="02040503050406030204" pitchFamily="18" charset="0"/>
                      </a:rPr>
                      <m:t>mod</m:t>
                    </m:r>
                    <m:r>
                      <a:rPr lang="en-US" i="1">
                        <a:solidFill>
                          <a:srgbClr val="FFFFFF"/>
                        </a:solidFill>
                        <a:latin typeface="Cambria Math" panose="02040503050406030204" pitchFamily="18" charset="0"/>
                      </a:rPr>
                      <m:t> </m:t>
                    </m:r>
                    <m:r>
                      <a:rPr lang="en-US" i="1">
                        <a:solidFill>
                          <a:srgbClr val="FFFFFF"/>
                        </a:solidFill>
                        <a:latin typeface="Cambria Math" panose="02040503050406030204" pitchFamily="18" charset="0"/>
                      </a:rPr>
                      <m:t>𝑞</m:t>
                    </m:r>
                    <m:r>
                      <a:rPr lang="en-US" i="1" dirty="0">
                        <a:latin typeface="Cambria Math" panose="02040503050406030204" pitchFamily="18" charset="0"/>
                      </a:rPr>
                      <m:t>, </m:t>
                    </m:r>
                  </m:oMath>
                </a14:m>
                <a:r>
                  <a:rPr lang="en-US" dirty="0"/>
                  <a:t>because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2</m:t>
                        </m:r>
                      </m:sub>
                    </m:sSub>
                    <m:r>
                      <a:rPr lang="en-US" i="1" dirty="0">
                        <a:latin typeface="Cambria Math" panose="02040503050406030204" pitchFamily="18" charset="0"/>
                      </a:rPr>
                      <m:t> = </m:t>
                    </m:r>
                    <m:r>
                      <a:rPr lang="en-US" i="1" dirty="0">
                        <a:latin typeface="Cambria Math" panose="02040503050406030204" pitchFamily="18" charset="0"/>
                      </a:rPr>
                      <m:t>𝑚</m:t>
                    </m:r>
                    <m:r>
                      <a:rPr lang="en-US" i="1" dirty="0">
                        <a:latin typeface="Cambria Math" panose="02040503050406030204" pitchFamily="18" charset="0"/>
                      </a:rPr>
                      <m:t> × </m:t>
                    </m:r>
                    <m:r>
                      <a:rPr lang="en-US" i="1" dirty="0">
                        <a:latin typeface="Cambria Math" panose="02040503050406030204" pitchFamily="18" charset="0"/>
                      </a:rPr>
                      <m:t>𝑠</m:t>
                    </m:r>
                    <m:r>
                      <a:rPr lang="en-US" b="0" i="1" dirty="0" smtClean="0">
                        <a:latin typeface="Cambria Math" panose="02040503050406030204" pitchFamily="18" charset="0"/>
                      </a:rPr>
                      <m:t> </m:t>
                    </m:r>
                    <m:r>
                      <m:rPr>
                        <m:nor/>
                      </m:rPr>
                      <a:rPr lang="en-US" b="0" i="0" dirty="0" smtClean="0">
                        <a:latin typeface="Cambria Math" panose="02040503050406030204" pitchFamily="18" charset="0"/>
                      </a:rPr>
                      <m:t>(</m:t>
                    </m:r>
                    <m:r>
                      <m:rPr>
                        <m:nor/>
                      </m:rPr>
                      <a:rPr lang="en-US">
                        <a:solidFill>
                          <a:srgbClr val="FFFFFF"/>
                        </a:solidFill>
                        <a:latin typeface="Cambria Math" panose="02040503050406030204" pitchFamily="18" charset="0"/>
                      </a:rPr>
                      <m:t>mod</m:t>
                    </m:r>
                    <m:r>
                      <a:rPr lang="en-US" i="1">
                        <a:solidFill>
                          <a:srgbClr val="FFFFFF"/>
                        </a:solidFill>
                        <a:latin typeface="Cambria Math" panose="02040503050406030204" pitchFamily="18" charset="0"/>
                      </a:rPr>
                      <m:t> </m:t>
                    </m:r>
                    <m:r>
                      <a:rPr lang="en-US" i="1">
                        <a:solidFill>
                          <a:srgbClr val="FFFFFF"/>
                        </a:solidFill>
                        <a:latin typeface="Cambria Math" panose="02040503050406030204" pitchFamily="18" charset="0"/>
                      </a:rPr>
                      <m:t>𝑞</m:t>
                    </m:r>
                    <m:r>
                      <a:rPr lang="en-US" b="0" i="1" smtClean="0">
                        <a:solidFill>
                          <a:srgbClr val="FFFFFF"/>
                        </a:solidFill>
                        <a:latin typeface="Cambria Math" panose="02040503050406030204" pitchFamily="18" charset="0"/>
                      </a:rPr>
                      <m:t>)</m:t>
                    </m:r>
                  </m:oMath>
                </a14:m>
                <a:r>
                  <a:rPr lang="en-US" dirty="0"/>
                  <a:t>:</a:t>
                </a:r>
              </a:p>
              <a:p>
                <a:pPr lvl="1"/>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2</m:t>
                        </m:r>
                      </m:sub>
                    </m:sSub>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𝑠</m:t>
                        </m:r>
                      </m:e>
                      <m:sup>
                        <m:r>
                          <a:rPr lang="en-US" i="1" dirty="0">
                            <a:latin typeface="Cambria Math" panose="02040503050406030204" pitchFamily="18" charset="0"/>
                          </a:rPr>
                          <m:t>−1</m:t>
                        </m:r>
                      </m:sup>
                    </m:sSup>
                    <m:r>
                      <a:rPr lang="en-US" i="1" dirty="0">
                        <a:latin typeface="Cambria Math" panose="02040503050406030204" pitchFamily="18" charset="0"/>
                      </a:rPr>
                      <m:t> = </m:t>
                    </m:r>
                    <m:d>
                      <m:dPr>
                        <m:ctrlPr>
                          <a:rPr lang="en-US" i="1" dirty="0">
                            <a:latin typeface="Cambria Math" panose="02040503050406030204" pitchFamily="18" charset="0"/>
                          </a:rPr>
                        </m:ctrlPr>
                      </m:dPr>
                      <m:e>
                        <m:r>
                          <a:rPr lang="en-US" i="1" dirty="0">
                            <a:latin typeface="Cambria Math" panose="02040503050406030204" pitchFamily="18" charset="0"/>
                          </a:rPr>
                          <m:t>𝑚</m:t>
                        </m:r>
                        <m:r>
                          <a:rPr lang="en-US" i="1" dirty="0">
                            <a:latin typeface="Cambria Math" panose="02040503050406030204" pitchFamily="18" charset="0"/>
                          </a:rPr>
                          <m:t> × </m:t>
                        </m:r>
                        <m:r>
                          <a:rPr lang="en-US" i="1" dirty="0">
                            <a:latin typeface="Cambria Math" panose="02040503050406030204" pitchFamily="18" charset="0"/>
                          </a:rPr>
                          <m:t>𝑠</m:t>
                        </m:r>
                      </m:e>
                    </m:d>
                    <m:r>
                      <a:rPr lang="en-US" i="1" dirty="0">
                        <a:latin typeface="Cambria Math" panose="02040503050406030204" pitchFamily="18" charset="0"/>
                        <a:ea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rPr>
                          <m:t>𝑠</m:t>
                        </m:r>
                      </m:e>
                      <m:sup>
                        <m:r>
                          <a:rPr lang="en-US" i="1" dirty="0">
                            <a:latin typeface="Cambria Math" panose="02040503050406030204" pitchFamily="18" charset="0"/>
                          </a:rPr>
                          <m:t>−1</m:t>
                        </m:r>
                      </m:sup>
                    </m:sSup>
                    <m:r>
                      <a:rPr lang="en-US" i="1" dirty="0">
                        <a:latin typeface="Cambria Math" panose="02040503050406030204" pitchFamily="18" charset="0"/>
                      </a:rPr>
                      <m:t>= </m:t>
                    </m:r>
                    <m:r>
                      <a:rPr lang="en-US" i="1" dirty="0">
                        <a:latin typeface="Cambria Math" panose="02040503050406030204" pitchFamily="18" charset="0"/>
                      </a:rPr>
                      <m:t>𝑚</m:t>
                    </m:r>
                    <m:r>
                      <a:rPr lang="en-US" i="1" dirty="0">
                        <a:latin typeface="Cambria Math" panose="02040503050406030204" pitchFamily="18" charset="0"/>
                      </a:rPr>
                      <m:t> × </m:t>
                    </m:r>
                    <m:r>
                      <a:rPr lang="en-US" i="1" dirty="0">
                        <a:latin typeface="Cambria Math" panose="02040503050406030204" pitchFamily="18" charset="0"/>
                      </a:rPr>
                      <m:t>𝑒</m:t>
                    </m:r>
                    <m:r>
                      <a:rPr lang="en-US" i="1" dirty="0">
                        <a:latin typeface="Cambria Math" panose="02040503050406030204" pitchFamily="18" charset="0"/>
                      </a:rPr>
                      <m:t> = </m:t>
                    </m:r>
                    <m:r>
                      <a:rPr lang="en-US" i="1" dirty="0">
                        <a:latin typeface="Cambria Math" panose="02040503050406030204" pitchFamily="18" charset="0"/>
                      </a:rPr>
                      <m:t>𝑚</m:t>
                    </m:r>
                    <m:r>
                      <m:rPr>
                        <m:nor/>
                      </m:rPr>
                      <a:rPr lang="en-US" b="0" i="0" dirty="0" smtClean="0">
                        <a:latin typeface="Cambria Math" panose="02040503050406030204" pitchFamily="18" charset="0"/>
                      </a:rPr>
                      <m:t> </m:t>
                    </m:r>
                    <m:r>
                      <m:rPr>
                        <m:nor/>
                      </m:rPr>
                      <a:rPr lang="en-US" b="0" i="0" dirty="0" smtClean="0">
                        <a:latin typeface="Cambria Math" panose="02040503050406030204" pitchFamily="18" charset="0"/>
                      </a:rPr>
                      <m:t>(</m:t>
                    </m:r>
                    <m:r>
                      <m:rPr>
                        <m:nor/>
                      </m:rPr>
                      <a:rPr lang="en-US">
                        <a:solidFill>
                          <a:srgbClr val="FFFFFF"/>
                        </a:solidFill>
                        <a:latin typeface="Cambria Math" panose="02040503050406030204" pitchFamily="18" charset="0"/>
                      </a:rPr>
                      <m:t>mod</m:t>
                    </m:r>
                    <m:r>
                      <a:rPr lang="en-US" i="1">
                        <a:solidFill>
                          <a:srgbClr val="FFFFFF"/>
                        </a:solidFill>
                        <a:latin typeface="Cambria Math" panose="02040503050406030204" pitchFamily="18" charset="0"/>
                      </a:rPr>
                      <m:t> </m:t>
                    </m:r>
                    <m:r>
                      <a:rPr lang="en-US" i="1">
                        <a:solidFill>
                          <a:srgbClr val="FFFFFF"/>
                        </a:solidFill>
                        <a:latin typeface="Cambria Math" panose="02040503050406030204" pitchFamily="18" charset="0"/>
                      </a:rPr>
                      <m:t>𝑞</m:t>
                    </m:r>
                    <m:r>
                      <a:rPr lang="en-US" b="0" i="1" smtClean="0">
                        <a:solidFill>
                          <a:srgbClr val="FFFFFF"/>
                        </a:solidFill>
                        <a:latin typeface="Cambria Math" panose="02040503050406030204" pitchFamily="18" charset="0"/>
                      </a:rPr>
                      <m:t>)</m:t>
                    </m:r>
                  </m:oMath>
                </a14:m>
                <a:r>
                  <a:rPr lang="en-US" dirty="0"/>
                  <a:t>.</a:t>
                </a:r>
              </a:p>
              <a:p>
                <a:pPr marL="514350" indent="-514350">
                  <a:buFont typeface="+mj-lt"/>
                  <a:buAutoNum type="arabicPeriod"/>
                </a:pPr>
                <a:r>
                  <a:rPr lang="en-US" dirty="0"/>
                  <a:t>Map </a:t>
                </a:r>
                <a14:m>
                  <m:oMath xmlns:m="http://schemas.openxmlformats.org/officeDocument/2006/math">
                    <m:r>
                      <a:rPr lang="en-US" i="1" dirty="0">
                        <a:latin typeface="Cambria Math" panose="02040503050406030204" pitchFamily="18" charset="0"/>
                      </a:rPr>
                      <m:t>𝑚</m:t>
                    </m:r>
                  </m:oMath>
                </a14:m>
                <a:r>
                  <a:rPr lang="en-US" dirty="0"/>
                  <a:t> back to the plaintext message </a:t>
                </a:r>
                <a14:m>
                  <m:oMath xmlns:m="http://schemas.openxmlformats.org/officeDocument/2006/math">
                    <m:r>
                      <a:rPr lang="en-US" i="1" dirty="0" smtClean="0">
                        <a:latin typeface="Cambria Math" panose="02040503050406030204" pitchFamily="18" charset="0"/>
                      </a:rPr>
                      <m:t>𝑀</m:t>
                    </m:r>
                  </m:oMath>
                </a14:m>
                <a:r>
                  <a:rPr lang="en-US" dirty="0"/>
                  <a:t>.</a:t>
                </a:r>
              </a:p>
              <a:p>
                <a:endParaRPr lang="en-US" sz="2000" dirty="0">
                  <a:solidFill>
                    <a:srgbClr val="FFFFFF"/>
                  </a:solidFill>
                </a:endParaRPr>
              </a:p>
            </p:txBody>
          </p:sp>
        </mc:Choice>
        <mc:Fallback>
          <p:sp>
            <p:nvSpPr>
              <p:cNvPr id="3" name="Text Placeholder 2">
                <a:extLst>
                  <a:ext uri="{FF2B5EF4-FFF2-40B4-BE49-F238E27FC236}">
                    <a16:creationId xmlns:a16="http://schemas.microsoft.com/office/drawing/2014/main" id="{AF124532-A4E8-D848-90BD-F7F362101279}"/>
                  </a:ext>
                </a:extLst>
              </p:cNvPr>
              <p:cNvSpPr>
                <a:spLocks noGrp="1" noRot="1" noChangeAspect="1" noMove="1" noResize="1" noEditPoints="1" noAdjustHandles="1" noChangeArrowheads="1" noChangeShapeType="1" noTextEdit="1"/>
              </p:cNvSpPr>
              <p:nvPr>
                <p:ph type="body" idx="1"/>
              </p:nvPr>
            </p:nvSpPr>
            <p:spPr>
              <a:xfrm>
                <a:off x="838201" y="2022601"/>
                <a:ext cx="10515598" cy="4154361"/>
              </a:xfrm>
              <a:blipFill>
                <a:blip r:embed="rId2"/>
                <a:stretch>
                  <a:fillRect l="-1087" t="-3049" b="-21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4D88B6-27D6-7E42-8FDD-6F6CA6139DFA}"/>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pPr>
            <a:fld id="{86CB4B4D-7CA3-9044-876B-883B54F8677D}" type="slidenum">
              <a:rPr lang="en-US">
                <a:solidFill>
                  <a:srgbClr val="FFFFFF">
                    <a:alpha val="80000"/>
                  </a:srgbClr>
                </a:solidFill>
              </a:rPr>
              <a:pPr defTabSz="914400">
                <a:spcAft>
                  <a:spcPts val="600"/>
                </a:spcAft>
              </a:pPr>
              <a:t>38</a:t>
            </a:fld>
            <a:endParaRPr lang="en-US">
              <a:solidFill>
                <a:srgbClr val="FFFFFF">
                  <a:alpha val="80000"/>
                </a:srgbClr>
              </a:solidFill>
            </a:endParaRPr>
          </a:p>
        </p:txBody>
      </p:sp>
    </p:spTree>
    <p:extLst>
      <p:ext uri="{BB962C8B-B14F-4D97-AF65-F5344CB8AC3E}">
        <p14:creationId xmlns:p14="http://schemas.microsoft.com/office/powerpoint/2010/main" val="297551401"/>
      </p:ext>
    </p:extLst>
  </p:cSld>
  <p:clrMapOvr>
    <a:overrideClrMapping bg1="dk1" tx1="lt1" bg2="dk2" tx2="lt2" accent1="accent1" accent2="accent2" accent3="accent3" accent4="accent4" accent5="accent5" accent6="accent6" hlink="hlink" folHlink="folHlink"/>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94FD9A48-E896-4D46-9658-901912C2508F}"/>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kern="1200">
                <a:solidFill>
                  <a:schemeClr val="tx1"/>
                </a:solidFill>
                <a:latin typeface="+mj-lt"/>
                <a:ea typeface="+mj-ea"/>
                <a:cs typeface="+mj-cs"/>
              </a:rPr>
              <a:t>Decryption</a:t>
            </a:r>
          </a:p>
        </p:txBody>
      </p:sp>
      <p:pic>
        <p:nvPicPr>
          <p:cNvPr id="6" name="Picture 5" descr="A picture containing scatter chart&#10;&#10;Description automatically generated">
            <a:extLst>
              <a:ext uri="{FF2B5EF4-FFF2-40B4-BE49-F238E27FC236}">
                <a16:creationId xmlns:a16="http://schemas.microsoft.com/office/drawing/2014/main" id="{25A88CC2-6E34-774E-A358-B1AAE6E06253}"/>
              </a:ext>
            </a:extLst>
          </p:cNvPr>
          <p:cNvPicPr>
            <a:picLocks noChangeAspect="1"/>
          </p:cNvPicPr>
          <p:nvPr/>
        </p:nvPicPr>
        <p:blipFill>
          <a:blip r:embed="rId2"/>
          <a:stretch>
            <a:fillRect/>
          </a:stretch>
        </p:blipFill>
        <p:spPr>
          <a:xfrm>
            <a:off x="716280" y="2495701"/>
            <a:ext cx="6436548" cy="1866598"/>
          </a:xfrm>
          <a:prstGeom prst="rect">
            <a:avLst/>
          </a:prstGeom>
        </p:spPr>
      </p:pic>
      <p:cxnSp>
        <p:nvCxnSpPr>
          <p:cNvPr id="13" name="Straight Connector 1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65964B7-A9F2-3A4D-8DC8-33A7B02CCDEF}"/>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pPr>
            <a:fld id="{86CB4B4D-7CA3-9044-876B-883B54F8677D}" type="slidenum">
              <a:rPr lang="en-US">
                <a:solidFill>
                  <a:schemeClr val="tx1">
                    <a:alpha val="70000"/>
                  </a:schemeClr>
                </a:solidFill>
              </a:rPr>
              <a:pPr defTabSz="914400">
                <a:spcAft>
                  <a:spcPts val="600"/>
                </a:spcAft>
              </a:pPr>
              <a:t>39</a:t>
            </a:fld>
            <a:endParaRPr lang="en-US">
              <a:solidFill>
                <a:schemeClr val="tx1">
                  <a:alpha val="70000"/>
                </a:schemeClr>
              </a:solidFill>
            </a:endParaRPr>
          </a:p>
        </p:txBody>
      </p:sp>
    </p:spTree>
    <p:extLst>
      <p:ext uri="{BB962C8B-B14F-4D97-AF65-F5344CB8AC3E}">
        <p14:creationId xmlns:p14="http://schemas.microsoft.com/office/powerpoint/2010/main" val="171277310"/>
      </p:ext>
    </p:extLst>
  </p:cSld>
  <p:clrMapOvr>
    <a:overrideClrMapping bg1="dk1" tx1="lt1" bg2="dk2" tx2="lt2" accent1="accent1" accent2="accent2" accent3="accent3" accent4="accent4" accent5="accent5" accent6="accent6" hlink="hlink" folHlink="folHlink"/>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0EF0087-3D5B-B748-92A5-56C8CB14D5A2}"/>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First, you must prove who you are!</a:t>
            </a:r>
          </a:p>
        </p:txBody>
      </p:sp>
      <p:sp>
        <p:nvSpPr>
          <p:cNvPr id="3" name="Content Placeholder 2">
            <a:extLst>
              <a:ext uri="{FF2B5EF4-FFF2-40B4-BE49-F238E27FC236}">
                <a16:creationId xmlns:a16="http://schemas.microsoft.com/office/drawing/2014/main" id="{B39EA05E-8375-F843-9311-2E258437E563}"/>
              </a:ext>
            </a:extLst>
          </p:cNvPr>
          <p:cNvSpPr>
            <a:spLocks noGrp="1"/>
          </p:cNvSpPr>
          <p:nvPr>
            <p:ph idx="1"/>
          </p:nvPr>
        </p:nvSpPr>
        <p:spPr>
          <a:xfrm>
            <a:off x="838201" y="2022601"/>
            <a:ext cx="10515598" cy="4154361"/>
          </a:xfrm>
        </p:spPr>
        <p:txBody>
          <a:bodyPr>
            <a:normAutofit/>
          </a:bodyPr>
          <a:lstStyle/>
          <a:p>
            <a:r>
              <a:rPr lang="en-US" sz="2000" dirty="0">
                <a:solidFill>
                  <a:srgbClr val="FFFFFF"/>
                </a:solidFill>
              </a:rPr>
              <a:t>Something that you </a:t>
            </a:r>
            <a:r>
              <a:rPr lang="en-US" sz="2000" i="1" u="sng" dirty="0">
                <a:solidFill>
                  <a:srgbClr val="FFFFFF"/>
                </a:solidFill>
              </a:rPr>
              <a:t>know</a:t>
            </a:r>
            <a:r>
              <a:rPr lang="en-US" sz="2000" dirty="0">
                <a:solidFill>
                  <a:srgbClr val="FFFFFF"/>
                </a:solidFill>
              </a:rPr>
              <a:t>,</a:t>
            </a:r>
          </a:p>
          <a:p>
            <a:r>
              <a:rPr lang="en-US" sz="2000" dirty="0">
                <a:solidFill>
                  <a:srgbClr val="FFFFFF"/>
                </a:solidFill>
              </a:rPr>
              <a:t>Something that you </a:t>
            </a:r>
            <a:r>
              <a:rPr lang="en-US" sz="2000" i="1" u="sng" dirty="0">
                <a:solidFill>
                  <a:srgbClr val="FFFFFF"/>
                </a:solidFill>
              </a:rPr>
              <a:t>have</a:t>
            </a:r>
            <a:r>
              <a:rPr lang="en-US" sz="2000" dirty="0">
                <a:solidFill>
                  <a:srgbClr val="FFFFFF"/>
                </a:solidFill>
              </a:rPr>
              <a:t>,</a:t>
            </a:r>
          </a:p>
          <a:p>
            <a:r>
              <a:rPr lang="en-US" sz="2000" dirty="0">
                <a:solidFill>
                  <a:srgbClr val="FFFFFF"/>
                </a:solidFill>
              </a:rPr>
              <a:t>Something that you </a:t>
            </a:r>
            <a:r>
              <a:rPr lang="en-US" sz="2000" i="1" u="sng" dirty="0">
                <a:solidFill>
                  <a:srgbClr val="FFFFFF"/>
                </a:solidFill>
              </a:rPr>
              <a:t>are.</a:t>
            </a:r>
          </a:p>
        </p:txBody>
      </p:sp>
      <p:sp>
        <p:nvSpPr>
          <p:cNvPr id="4" name="Date Placeholder 3">
            <a:extLst>
              <a:ext uri="{FF2B5EF4-FFF2-40B4-BE49-F238E27FC236}">
                <a16:creationId xmlns:a16="http://schemas.microsoft.com/office/drawing/2014/main" id="{671C0617-2715-A244-ACD9-2F576B0B9392}"/>
              </a:ext>
            </a:extLst>
          </p:cNvPr>
          <p:cNvSpPr>
            <a:spLocks noGrp="1"/>
          </p:cNvSpPr>
          <p:nvPr>
            <p:ph type="dt" sz="half" idx="10"/>
          </p:nvPr>
        </p:nvSpPr>
        <p:spPr>
          <a:xfrm>
            <a:off x="838200" y="6356350"/>
            <a:ext cx="2743200" cy="365125"/>
          </a:xfrm>
        </p:spPr>
        <p:txBody>
          <a:bodyPr>
            <a:normAutofit/>
          </a:bodyPr>
          <a:lstStyle/>
          <a:p>
            <a:fld id="{CBD20396-E15F-C044-8710-345C1200CDDE}" type="datetime1">
              <a:rPr lang="en-US" smtClean="0">
                <a:solidFill>
                  <a:srgbClr val="FFFFFF">
                    <a:alpha val="80000"/>
                  </a:srgbClr>
                </a:solidFill>
              </a:rPr>
              <a:t>5/28/21</a:t>
            </a:fld>
            <a:endParaRPr lang="en-US">
              <a:solidFill>
                <a:srgbClr val="FFFFFF">
                  <a:alpha val="80000"/>
                </a:srgbClr>
              </a:solidFill>
            </a:endParaRPr>
          </a:p>
        </p:txBody>
      </p:sp>
      <p:sp>
        <p:nvSpPr>
          <p:cNvPr id="5" name="Footer Placeholder 4">
            <a:extLst>
              <a:ext uri="{FF2B5EF4-FFF2-40B4-BE49-F238E27FC236}">
                <a16:creationId xmlns:a16="http://schemas.microsoft.com/office/drawing/2014/main" id="{5FD90433-0BDA-2747-99F5-CBA39EB89DE2}"/>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solidFill>
                  <a:srgbClr val="FFFFFF">
                    <a:alpha val="80000"/>
                  </a:srgbClr>
                </a:solidFill>
              </a:rPr>
              <a:t>© 2021 Darrell Long</a:t>
            </a:r>
          </a:p>
        </p:txBody>
      </p:sp>
      <p:pic>
        <p:nvPicPr>
          <p:cNvPr id="13" name="DDEL - 150325 - 001.jpg" descr="DDEL - 150325 - 001.jpg">
            <a:extLst>
              <a:ext uri="{FF2B5EF4-FFF2-40B4-BE49-F238E27FC236}">
                <a16:creationId xmlns:a16="http://schemas.microsoft.com/office/drawing/2014/main" id="{7060EA1B-85B2-F945-B9D6-34DC63721482}"/>
              </a:ext>
            </a:extLst>
          </p:cNvPr>
          <p:cNvPicPr>
            <a:picLocks noChangeAspect="1"/>
          </p:cNvPicPr>
          <p:nvPr/>
        </p:nvPicPr>
        <p:blipFill>
          <a:blip r:embed="rId2"/>
          <a:stretch>
            <a:fillRect/>
          </a:stretch>
        </p:blipFill>
        <p:spPr>
          <a:xfrm>
            <a:off x="9001775" y="534234"/>
            <a:ext cx="2080339" cy="2976734"/>
          </a:xfrm>
          <a:prstGeom prst="rect">
            <a:avLst/>
          </a:prstGeom>
          <a:ln w="12700">
            <a:miter lim="400000"/>
          </a:ln>
        </p:spPr>
      </p:pic>
      <p:pic>
        <p:nvPicPr>
          <p:cNvPr id="19" name="SID700.gif" descr="SID700.gif">
            <a:extLst>
              <a:ext uri="{FF2B5EF4-FFF2-40B4-BE49-F238E27FC236}">
                <a16:creationId xmlns:a16="http://schemas.microsoft.com/office/drawing/2014/main" id="{C8EF54BD-9C50-9249-B13C-B30CE4D3975E}"/>
              </a:ext>
            </a:extLst>
          </p:cNvPr>
          <p:cNvPicPr>
            <a:picLocks noChangeAspect="1"/>
          </p:cNvPicPr>
          <p:nvPr/>
        </p:nvPicPr>
        <p:blipFill>
          <a:blip r:embed="rId3"/>
          <a:srcRect l="4200" t="15442" r="3909" b="13869"/>
          <a:stretch>
            <a:fillRect/>
          </a:stretch>
        </p:blipFill>
        <p:spPr>
          <a:xfrm>
            <a:off x="6382162" y="1886076"/>
            <a:ext cx="2080339" cy="883382"/>
          </a:xfrm>
          <a:custGeom>
            <a:avLst/>
            <a:gdLst/>
            <a:ahLst/>
            <a:cxnLst>
              <a:cxn ang="0">
                <a:pos x="wd2" y="hd2"/>
              </a:cxn>
              <a:cxn ang="5400000">
                <a:pos x="wd2" y="hd2"/>
              </a:cxn>
              <a:cxn ang="10800000">
                <a:pos x="wd2" y="hd2"/>
              </a:cxn>
              <a:cxn ang="16200000">
                <a:pos x="wd2" y="hd2"/>
              </a:cxn>
            </a:cxnLst>
            <a:rect l="0" t="0" r="r" b="b"/>
            <a:pathLst>
              <a:path w="21600" h="21589" extrusionOk="0">
                <a:moveTo>
                  <a:pt x="7194" y="0"/>
                </a:moveTo>
                <a:cubicBezTo>
                  <a:pt x="6730" y="-4"/>
                  <a:pt x="6517" y="51"/>
                  <a:pt x="6183" y="252"/>
                </a:cubicBezTo>
                <a:cubicBezTo>
                  <a:pt x="4762" y="1106"/>
                  <a:pt x="3656" y="3605"/>
                  <a:pt x="3132" y="7161"/>
                </a:cubicBezTo>
                <a:cubicBezTo>
                  <a:pt x="3104" y="7349"/>
                  <a:pt x="3092" y="7344"/>
                  <a:pt x="2958" y="7079"/>
                </a:cubicBezTo>
                <a:cubicBezTo>
                  <a:pt x="2879" y="6921"/>
                  <a:pt x="2794" y="6786"/>
                  <a:pt x="2770" y="6779"/>
                </a:cubicBezTo>
                <a:cubicBezTo>
                  <a:pt x="2706" y="6758"/>
                  <a:pt x="2667" y="6727"/>
                  <a:pt x="2564" y="6622"/>
                </a:cubicBezTo>
                <a:cubicBezTo>
                  <a:pt x="2469" y="6525"/>
                  <a:pt x="2206" y="6519"/>
                  <a:pt x="1504" y="6601"/>
                </a:cubicBezTo>
                <a:cubicBezTo>
                  <a:pt x="1001" y="6660"/>
                  <a:pt x="685" y="6969"/>
                  <a:pt x="420" y="7645"/>
                </a:cubicBezTo>
                <a:cubicBezTo>
                  <a:pt x="127" y="8392"/>
                  <a:pt x="0" y="9162"/>
                  <a:pt x="0" y="10195"/>
                </a:cubicBezTo>
                <a:cubicBezTo>
                  <a:pt x="0" y="11195"/>
                  <a:pt x="42" y="11604"/>
                  <a:pt x="220" y="12309"/>
                </a:cubicBezTo>
                <a:cubicBezTo>
                  <a:pt x="292" y="12593"/>
                  <a:pt x="350" y="12853"/>
                  <a:pt x="351" y="12896"/>
                </a:cubicBezTo>
                <a:cubicBezTo>
                  <a:pt x="351" y="12939"/>
                  <a:pt x="379" y="13038"/>
                  <a:pt x="411" y="13114"/>
                </a:cubicBezTo>
                <a:cubicBezTo>
                  <a:pt x="444" y="13190"/>
                  <a:pt x="469" y="13320"/>
                  <a:pt x="469" y="13401"/>
                </a:cubicBezTo>
                <a:cubicBezTo>
                  <a:pt x="469" y="13662"/>
                  <a:pt x="959" y="14721"/>
                  <a:pt x="1197" y="14976"/>
                </a:cubicBezTo>
                <a:cubicBezTo>
                  <a:pt x="1438" y="15235"/>
                  <a:pt x="1693" y="15353"/>
                  <a:pt x="1973" y="15331"/>
                </a:cubicBezTo>
                <a:cubicBezTo>
                  <a:pt x="2238" y="15310"/>
                  <a:pt x="2275" y="15297"/>
                  <a:pt x="2399" y="15201"/>
                </a:cubicBezTo>
                <a:cubicBezTo>
                  <a:pt x="2614" y="15034"/>
                  <a:pt x="2655" y="15010"/>
                  <a:pt x="2680" y="15024"/>
                </a:cubicBezTo>
                <a:cubicBezTo>
                  <a:pt x="2694" y="15031"/>
                  <a:pt x="2766" y="14921"/>
                  <a:pt x="2839" y="14785"/>
                </a:cubicBezTo>
                <a:cubicBezTo>
                  <a:pt x="2913" y="14649"/>
                  <a:pt x="2990" y="14568"/>
                  <a:pt x="3013" y="14601"/>
                </a:cubicBezTo>
                <a:cubicBezTo>
                  <a:pt x="3036" y="14634"/>
                  <a:pt x="3057" y="14613"/>
                  <a:pt x="3057" y="14553"/>
                </a:cubicBezTo>
                <a:cubicBezTo>
                  <a:pt x="3057" y="14493"/>
                  <a:pt x="3120" y="14366"/>
                  <a:pt x="3199" y="14274"/>
                </a:cubicBezTo>
                <a:cubicBezTo>
                  <a:pt x="3342" y="14106"/>
                  <a:pt x="3341" y="14110"/>
                  <a:pt x="3419" y="14519"/>
                </a:cubicBezTo>
                <a:cubicBezTo>
                  <a:pt x="3462" y="14744"/>
                  <a:pt x="3529" y="15012"/>
                  <a:pt x="3567" y="15119"/>
                </a:cubicBezTo>
                <a:cubicBezTo>
                  <a:pt x="3604" y="15226"/>
                  <a:pt x="3623" y="15342"/>
                  <a:pt x="3607" y="15378"/>
                </a:cubicBezTo>
                <a:cubicBezTo>
                  <a:pt x="3559" y="15491"/>
                  <a:pt x="3852" y="16658"/>
                  <a:pt x="4129" y="17458"/>
                </a:cubicBezTo>
                <a:cubicBezTo>
                  <a:pt x="4426" y="18315"/>
                  <a:pt x="5017" y="19560"/>
                  <a:pt x="5294" y="19913"/>
                </a:cubicBezTo>
                <a:cubicBezTo>
                  <a:pt x="5702" y="20436"/>
                  <a:pt x="5764" y="20514"/>
                  <a:pt x="5922" y="20670"/>
                </a:cubicBezTo>
                <a:cubicBezTo>
                  <a:pt x="6128" y="20874"/>
                  <a:pt x="6816" y="21372"/>
                  <a:pt x="6910" y="21387"/>
                </a:cubicBezTo>
                <a:cubicBezTo>
                  <a:pt x="7193" y="21431"/>
                  <a:pt x="7549" y="21532"/>
                  <a:pt x="7565" y="21571"/>
                </a:cubicBezTo>
                <a:cubicBezTo>
                  <a:pt x="7576" y="21596"/>
                  <a:pt x="7701" y="21595"/>
                  <a:pt x="7846" y="21564"/>
                </a:cubicBezTo>
                <a:cubicBezTo>
                  <a:pt x="8069" y="21516"/>
                  <a:pt x="8328" y="21460"/>
                  <a:pt x="8652" y="21393"/>
                </a:cubicBezTo>
                <a:cubicBezTo>
                  <a:pt x="8690" y="21385"/>
                  <a:pt x="8792" y="21300"/>
                  <a:pt x="8878" y="21209"/>
                </a:cubicBezTo>
                <a:cubicBezTo>
                  <a:pt x="8963" y="21119"/>
                  <a:pt x="9086" y="21026"/>
                  <a:pt x="9153" y="20998"/>
                </a:cubicBezTo>
                <a:cubicBezTo>
                  <a:pt x="9220" y="20969"/>
                  <a:pt x="9322" y="20885"/>
                  <a:pt x="9376" y="20814"/>
                </a:cubicBezTo>
                <a:cubicBezTo>
                  <a:pt x="9430" y="20743"/>
                  <a:pt x="9485" y="20682"/>
                  <a:pt x="9498" y="20677"/>
                </a:cubicBezTo>
                <a:cubicBezTo>
                  <a:pt x="9511" y="20673"/>
                  <a:pt x="9567" y="20610"/>
                  <a:pt x="9625" y="20534"/>
                </a:cubicBezTo>
                <a:cubicBezTo>
                  <a:pt x="9683" y="20458"/>
                  <a:pt x="9732" y="20422"/>
                  <a:pt x="9732" y="20459"/>
                </a:cubicBezTo>
                <a:cubicBezTo>
                  <a:pt x="9732" y="20496"/>
                  <a:pt x="9796" y="20420"/>
                  <a:pt x="9874" y="20289"/>
                </a:cubicBezTo>
                <a:cubicBezTo>
                  <a:pt x="9953" y="20157"/>
                  <a:pt x="10045" y="20042"/>
                  <a:pt x="10080" y="20029"/>
                </a:cubicBezTo>
                <a:cubicBezTo>
                  <a:pt x="10115" y="20017"/>
                  <a:pt x="10181" y="19940"/>
                  <a:pt x="10222" y="19859"/>
                </a:cubicBezTo>
                <a:cubicBezTo>
                  <a:pt x="10263" y="19778"/>
                  <a:pt x="10294" y="19748"/>
                  <a:pt x="10294" y="19798"/>
                </a:cubicBezTo>
                <a:cubicBezTo>
                  <a:pt x="10294" y="19847"/>
                  <a:pt x="10358" y="19749"/>
                  <a:pt x="10433" y="19579"/>
                </a:cubicBezTo>
                <a:cubicBezTo>
                  <a:pt x="10509" y="19410"/>
                  <a:pt x="10580" y="19279"/>
                  <a:pt x="10596" y="19286"/>
                </a:cubicBezTo>
                <a:cubicBezTo>
                  <a:pt x="10611" y="19293"/>
                  <a:pt x="10675" y="19228"/>
                  <a:pt x="10735" y="19136"/>
                </a:cubicBezTo>
                <a:cubicBezTo>
                  <a:pt x="10795" y="19044"/>
                  <a:pt x="10957" y="18934"/>
                  <a:pt x="11097" y="18897"/>
                </a:cubicBezTo>
                <a:cubicBezTo>
                  <a:pt x="11237" y="18861"/>
                  <a:pt x="13299" y="18814"/>
                  <a:pt x="15678" y="18795"/>
                </a:cubicBezTo>
                <a:cubicBezTo>
                  <a:pt x="18057" y="18776"/>
                  <a:pt x="20078" y="18743"/>
                  <a:pt x="20169" y="18720"/>
                </a:cubicBezTo>
                <a:cubicBezTo>
                  <a:pt x="20259" y="18697"/>
                  <a:pt x="20380" y="18619"/>
                  <a:pt x="20438" y="18543"/>
                </a:cubicBezTo>
                <a:cubicBezTo>
                  <a:pt x="20496" y="18466"/>
                  <a:pt x="20545" y="18435"/>
                  <a:pt x="20545" y="18475"/>
                </a:cubicBezTo>
                <a:cubicBezTo>
                  <a:pt x="20545" y="18514"/>
                  <a:pt x="20597" y="18465"/>
                  <a:pt x="20661" y="18365"/>
                </a:cubicBezTo>
                <a:cubicBezTo>
                  <a:pt x="20726" y="18266"/>
                  <a:pt x="20780" y="18213"/>
                  <a:pt x="20780" y="18249"/>
                </a:cubicBezTo>
                <a:cubicBezTo>
                  <a:pt x="20780" y="18286"/>
                  <a:pt x="20865" y="18106"/>
                  <a:pt x="20971" y="17847"/>
                </a:cubicBezTo>
                <a:cubicBezTo>
                  <a:pt x="21132" y="17453"/>
                  <a:pt x="21252" y="16995"/>
                  <a:pt x="21258" y="16749"/>
                </a:cubicBezTo>
                <a:cubicBezTo>
                  <a:pt x="21259" y="16719"/>
                  <a:pt x="21278" y="16613"/>
                  <a:pt x="21302" y="16510"/>
                </a:cubicBezTo>
                <a:cubicBezTo>
                  <a:pt x="21338" y="16352"/>
                  <a:pt x="21453" y="15128"/>
                  <a:pt x="21571" y="13653"/>
                </a:cubicBezTo>
                <a:cubicBezTo>
                  <a:pt x="21591" y="13403"/>
                  <a:pt x="21600" y="12121"/>
                  <a:pt x="21600" y="10836"/>
                </a:cubicBezTo>
                <a:cubicBezTo>
                  <a:pt x="21600" y="9551"/>
                  <a:pt x="21591" y="8260"/>
                  <a:pt x="21571" y="8006"/>
                </a:cubicBezTo>
                <a:cubicBezTo>
                  <a:pt x="21554" y="7793"/>
                  <a:pt x="21505" y="7097"/>
                  <a:pt x="21461" y="6458"/>
                </a:cubicBezTo>
                <a:cubicBezTo>
                  <a:pt x="21371" y="5154"/>
                  <a:pt x="21239" y="4146"/>
                  <a:pt x="21087" y="3614"/>
                </a:cubicBezTo>
                <a:cubicBezTo>
                  <a:pt x="20993" y="3287"/>
                  <a:pt x="20638" y="2618"/>
                  <a:pt x="20638" y="2769"/>
                </a:cubicBezTo>
                <a:cubicBezTo>
                  <a:pt x="20638" y="2804"/>
                  <a:pt x="20583" y="2749"/>
                  <a:pt x="20516" y="2646"/>
                </a:cubicBezTo>
                <a:cubicBezTo>
                  <a:pt x="20449" y="2543"/>
                  <a:pt x="20383" y="2488"/>
                  <a:pt x="20369" y="2523"/>
                </a:cubicBezTo>
                <a:cubicBezTo>
                  <a:pt x="20354" y="2558"/>
                  <a:pt x="20319" y="2548"/>
                  <a:pt x="20290" y="2503"/>
                </a:cubicBezTo>
                <a:cubicBezTo>
                  <a:pt x="20262" y="2457"/>
                  <a:pt x="18031" y="2462"/>
                  <a:pt x="15333" y="2516"/>
                </a:cubicBezTo>
                <a:cubicBezTo>
                  <a:pt x="11794" y="2588"/>
                  <a:pt x="10381" y="2584"/>
                  <a:pt x="10257" y="2496"/>
                </a:cubicBezTo>
                <a:cubicBezTo>
                  <a:pt x="10162" y="2429"/>
                  <a:pt x="9893" y="2087"/>
                  <a:pt x="9660" y="1739"/>
                </a:cubicBezTo>
                <a:cubicBezTo>
                  <a:pt x="8831" y="499"/>
                  <a:pt x="8134" y="8"/>
                  <a:pt x="7194" y="0"/>
                </a:cubicBezTo>
                <a:close/>
                <a:moveTo>
                  <a:pt x="1272" y="11246"/>
                </a:moveTo>
                <a:cubicBezTo>
                  <a:pt x="1322" y="11250"/>
                  <a:pt x="1365" y="11344"/>
                  <a:pt x="1339" y="11443"/>
                </a:cubicBezTo>
                <a:cubicBezTo>
                  <a:pt x="1324" y="11500"/>
                  <a:pt x="1292" y="11552"/>
                  <a:pt x="1269" y="11552"/>
                </a:cubicBezTo>
                <a:cubicBezTo>
                  <a:pt x="1203" y="11552"/>
                  <a:pt x="1167" y="11349"/>
                  <a:pt x="1220" y="11273"/>
                </a:cubicBezTo>
                <a:cubicBezTo>
                  <a:pt x="1235" y="11250"/>
                  <a:pt x="1255" y="11244"/>
                  <a:pt x="1272" y="11246"/>
                </a:cubicBezTo>
                <a:close/>
              </a:path>
            </a:pathLst>
          </a:custGeom>
          <a:ln w="12700">
            <a:miter lim="400000"/>
          </a:ln>
        </p:spPr>
      </p:pic>
      <p:pic>
        <p:nvPicPr>
          <p:cNvPr id="20" name="8477734222_258161ffbe.jpg" descr="8477734222_258161ffbe.jpg">
            <a:extLst>
              <a:ext uri="{FF2B5EF4-FFF2-40B4-BE49-F238E27FC236}">
                <a16:creationId xmlns:a16="http://schemas.microsoft.com/office/drawing/2014/main" id="{03B99E7F-36B5-B041-9B29-D9B1609785E7}"/>
              </a:ext>
            </a:extLst>
          </p:cNvPr>
          <p:cNvPicPr>
            <a:picLocks noChangeAspect="1"/>
          </p:cNvPicPr>
          <p:nvPr/>
        </p:nvPicPr>
        <p:blipFill>
          <a:blip r:embed="rId4"/>
          <a:stretch>
            <a:fillRect/>
          </a:stretch>
        </p:blipFill>
        <p:spPr>
          <a:xfrm>
            <a:off x="7517273" y="4099781"/>
            <a:ext cx="2186658" cy="1639994"/>
          </a:xfrm>
          <a:prstGeom prst="rect">
            <a:avLst/>
          </a:prstGeom>
          <a:ln w="12700">
            <a:miter lim="400000"/>
          </a:ln>
        </p:spPr>
      </p:pic>
      <p:pic>
        <p:nvPicPr>
          <p:cNvPr id="24" name="Picture 23" descr="A picture containing music, close&#10;&#10;Description automatically generated">
            <a:extLst>
              <a:ext uri="{FF2B5EF4-FFF2-40B4-BE49-F238E27FC236}">
                <a16:creationId xmlns:a16="http://schemas.microsoft.com/office/drawing/2014/main" id="{A209D1D1-9036-084E-92D8-79181DFD9A40}"/>
              </a:ext>
            </a:extLst>
          </p:cNvPr>
          <p:cNvPicPr>
            <a:picLocks noChangeAspect="1"/>
          </p:cNvPicPr>
          <p:nvPr/>
        </p:nvPicPr>
        <p:blipFill>
          <a:blip r:embed="rId5"/>
          <a:stretch>
            <a:fillRect/>
          </a:stretch>
        </p:blipFill>
        <p:spPr>
          <a:xfrm>
            <a:off x="1501487" y="3676317"/>
            <a:ext cx="2075614" cy="2075614"/>
          </a:xfrm>
          <a:prstGeom prst="rect">
            <a:avLst/>
          </a:prstGeom>
        </p:spPr>
      </p:pic>
      <p:pic>
        <p:nvPicPr>
          <p:cNvPr id="25" name="Picture 24">
            <a:extLst>
              <a:ext uri="{FF2B5EF4-FFF2-40B4-BE49-F238E27FC236}">
                <a16:creationId xmlns:a16="http://schemas.microsoft.com/office/drawing/2014/main" id="{B573BF14-09F6-C548-80AB-F5DE2A9807EF}"/>
              </a:ext>
            </a:extLst>
          </p:cNvPr>
          <p:cNvPicPr>
            <a:picLocks noChangeAspect="1"/>
          </p:cNvPicPr>
          <p:nvPr/>
        </p:nvPicPr>
        <p:blipFill>
          <a:blip r:embed="rId6"/>
          <a:stretch>
            <a:fillRect/>
          </a:stretch>
        </p:blipFill>
        <p:spPr>
          <a:xfrm>
            <a:off x="3904735" y="4099781"/>
            <a:ext cx="3212757" cy="1606379"/>
          </a:xfrm>
          <a:prstGeom prst="rect">
            <a:avLst/>
          </a:prstGeom>
        </p:spPr>
      </p:pic>
      <p:pic>
        <p:nvPicPr>
          <p:cNvPr id="27" name="Picture 26" descr="A picture containing electronics&#10;&#10;Description automatically generated">
            <a:extLst>
              <a:ext uri="{FF2B5EF4-FFF2-40B4-BE49-F238E27FC236}">
                <a16:creationId xmlns:a16="http://schemas.microsoft.com/office/drawing/2014/main" id="{AB1387A3-0673-264F-9C8D-477A66DE44BC}"/>
              </a:ext>
            </a:extLst>
          </p:cNvPr>
          <p:cNvPicPr>
            <a:picLocks noChangeAspect="1"/>
          </p:cNvPicPr>
          <p:nvPr/>
        </p:nvPicPr>
        <p:blipFill>
          <a:blip r:embed="rId7"/>
          <a:stretch>
            <a:fillRect/>
          </a:stretch>
        </p:blipFill>
        <p:spPr>
          <a:xfrm>
            <a:off x="4177669" y="1408238"/>
            <a:ext cx="1915684" cy="1839057"/>
          </a:xfrm>
          <a:prstGeom prst="rect">
            <a:avLst/>
          </a:prstGeom>
        </p:spPr>
      </p:pic>
      <p:sp>
        <p:nvSpPr>
          <p:cNvPr id="6" name="Slide Number Placeholder 5">
            <a:extLst>
              <a:ext uri="{FF2B5EF4-FFF2-40B4-BE49-F238E27FC236}">
                <a16:creationId xmlns:a16="http://schemas.microsoft.com/office/drawing/2014/main" id="{D316A8D5-E173-D744-A34F-10984D109812}"/>
              </a:ext>
            </a:extLst>
          </p:cNvPr>
          <p:cNvSpPr>
            <a:spLocks noGrp="1"/>
          </p:cNvSpPr>
          <p:nvPr>
            <p:ph type="sldNum" sz="quarter" idx="12"/>
          </p:nvPr>
        </p:nvSpPr>
        <p:spPr/>
        <p:txBody>
          <a:bodyPr/>
          <a:lstStyle/>
          <a:p>
            <a:fld id="{6447A55C-D137-174D-A1D2-1FB8578497C7}" type="slidenum">
              <a:rPr lang="en-US" smtClean="0"/>
              <a:t>4</a:t>
            </a:fld>
            <a:endParaRPr lang="en-US"/>
          </a:p>
        </p:txBody>
      </p:sp>
    </p:spTree>
    <p:extLst>
      <p:ext uri="{BB962C8B-B14F-4D97-AF65-F5344CB8AC3E}">
        <p14:creationId xmlns:p14="http://schemas.microsoft.com/office/powerpoint/2010/main" val="22262515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900" decel="100000" fill="hold"/>
                                        <p:tgtEl>
                                          <p:spTgt spid="2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900" decel="100000" fill="hold"/>
                                        <p:tgtEl>
                                          <p:spTgt spid="27"/>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900" decel="100000" fill="hold"/>
                                        <p:tgtEl>
                                          <p:spTgt spid="2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37"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900" decel="100000" fill="hold"/>
                                        <p:tgtEl>
                                          <p:spTgt spid="13"/>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32" fill="hold">
                            <p:stCondLst>
                              <p:cond delay="4000"/>
                            </p:stCondLst>
                            <p:childTnLst>
                              <p:par>
                                <p:cTn id="33" presetID="37"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900" decel="100000" fill="hold"/>
                                        <p:tgtEl>
                                          <p:spTgt spid="19"/>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39" fill="hold">
                            <p:stCondLst>
                              <p:cond delay="5000"/>
                            </p:stCondLst>
                            <p:childTnLst>
                              <p:par>
                                <p:cTn id="40" presetID="37" presetClass="entr" presetSubtype="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900" decel="100000" fill="hold"/>
                                        <p:tgtEl>
                                          <p:spTgt spid="20"/>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P spid="19" grpId="0" animBg="1" advAuto="0"/>
      <p:bldP spid="20"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6EDA6E4-CD2D-3E41-B0F3-CFCB56581288}"/>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kern="1200">
                <a:solidFill>
                  <a:schemeClr val="tx1"/>
                </a:solidFill>
                <a:latin typeface="+mj-lt"/>
                <a:ea typeface="+mj-ea"/>
                <a:cs typeface="+mj-cs"/>
              </a:rPr>
              <a:t>Does it work?</a:t>
            </a:r>
          </a:p>
        </p:txBody>
      </p:sp>
      <p:pic>
        <p:nvPicPr>
          <p:cNvPr id="6" name="Picture 5" descr="Graphical user interface, text, application, email&#10;&#10;Description automatically generated">
            <a:extLst>
              <a:ext uri="{FF2B5EF4-FFF2-40B4-BE49-F238E27FC236}">
                <a16:creationId xmlns:a16="http://schemas.microsoft.com/office/drawing/2014/main" id="{1C7C6BF1-BC6C-2F45-9726-D2E11FD6ABAB}"/>
              </a:ext>
            </a:extLst>
          </p:cNvPr>
          <p:cNvPicPr>
            <a:picLocks noChangeAspect="1"/>
          </p:cNvPicPr>
          <p:nvPr/>
        </p:nvPicPr>
        <p:blipFill>
          <a:blip r:embed="rId2"/>
          <a:stretch>
            <a:fillRect/>
          </a:stretch>
        </p:blipFill>
        <p:spPr>
          <a:xfrm>
            <a:off x="716280" y="1015295"/>
            <a:ext cx="6436548" cy="4827410"/>
          </a:xfrm>
          <a:prstGeom prst="rect">
            <a:avLst/>
          </a:prstGeom>
        </p:spPr>
      </p:pic>
      <p:cxnSp>
        <p:nvCxnSpPr>
          <p:cNvPr id="13" name="Straight Connector 1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6147267-3A03-A34E-9201-04A944DD0CF1}"/>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pPr>
            <a:fld id="{86CB4B4D-7CA3-9044-876B-883B54F8677D}" type="slidenum">
              <a:rPr lang="en-US">
                <a:solidFill>
                  <a:schemeClr val="tx1">
                    <a:alpha val="70000"/>
                  </a:schemeClr>
                </a:solidFill>
              </a:rPr>
              <a:pPr defTabSz="914400">
                <a:spcAft>
                  <a:spcPts val="600"/>
                </a:spcAft>
              </a:pPr>
              <a:t>40</a:t>
            </a:fld>
            <a:endParaRPr lang="en-US">
              <a:solidFill>
                <a:schemeClr val="tx1">
                  <a:alpha val="70000"/>
                </a:schemeClr>
              </a:solidFill>
            </a:endParaRPr>
          </a:p>
        </p:txBody>
      </p:sp>
    </p:spTree>
    <p:extLst>
      <p:ext uri="{BB962C8B-B14F-4D97-AF65-F5344CB8AC3E}">
        <p14:creationId xmlns:p14="http://schemas.microsoft.com/office/powerpoint/2010/main" val="4232251206"/>
      </p:ext>
    </p:extLst>
  </p:cSld>
  <p:clrMapOvr>
    <a:overrideClrMapping bg1="dk1" tx1="lt1" bg2="dk2" tx2="lt2" accent1="accent1" accent2="accent2" accent3="accent3" accent4="accent4" accent5="accent5" accent6="accent6" hlink="hlink" folHlink="folHlink"/>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adlock on computer motherboard">
            <a:extLst>
              <a:ext uri="{FF2B5EF4-FFF2-40B4-BE49-F238E27FC236}">
                <a16:creationId xmlns:a16="http://schemas.microsoft.com/office/drawing/2014/main" id="{DAF650D6-42EF-49ED-918E-07C35B146035}"/>
              </a:ext>
            </a:extLst>
          </p:cNvPr>
          <p:cNvPicPr>
            <a:picLocks noChangeAspect="1"/>
          </p:cNvPicPr>
          <p:nvPr/>
        </p:nvPicPr>
        <p:blipFill rotWithShape="1">
          <a:blip r:embed="rId2"/>
          <a:srcRect r="15627" b="-1"/>
          <a:stretch/>
        </p:blipFill>
        <p:spPr>
          <a:xfrm>
            <a:off x="3523488" y="8323"/>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B3F222-BA6B-9C44-AA99-70A68D1696E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How do you attack modern cryptography?</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DF2AB6E-8CC5-0344-B981-7FB3E3C582EB}"/>
              </a:ext>
            </a:extLst>
          </p:cNvPr>
          <p:cNvSpPr>
            <a:spLocks noGrp="1"/>
          </p:cNvSpPr>
          <p:nvPr>
            <p:ph type="sldNum" sz="quarter" idx="2"/>
          </p:nvPr>
        </p:nvSpPr>
        <p:spPr>
          <a:xfrm>
            <a:off x="8970819" y="6356350"/>
            <a:ext cx="2743200" cy="365125"/>
          </a:xfrm>
        </p:spPr>
        <p:txBody>
          <a:bodyPr vert="horz" lIns="91440" tIns="45720" rIns="91440" bIns="45720" rtlCol="0" anchor="ctr">
            <a:normAutofit/>
          </a:bodyPr>
          <a:lstStyle/>
          <a:p>
            <a:pPr defTabSz="914400">
              <a:spcAft>
                <a:spcPts val="600"/>
              </a:spcAft>
              <a:defRPr/>
            </a:pPr>
            <a:fld id="{86CB4B4D-7CA3-9044-876B-883B54F8677D}" type="slidenum">
              <a:rPr lang="en-US">
                <a:solidFill>
                  <a:schemeClr val="tx1"/>
                </a:solidFill>
                <a:latin typeface="Calibri" panose="020F0502020204030204"/>
              </a:rPr>
              <a:pPr defTabSz="914400">
                <a:spcAft>
                  <a:spcPts val="600"/>
                </a:spcAft>
                <a:defRPr/>
              </a:pPr>
              <a:t>41</a:t>
            </a:fld>
            <a:endParaRPr lang="en-US">
              <a:solidFill>
                <a:schemeClr val="tx1"/>
              </a:solidFill>
              <a:latin typeface="Calibri" panose="020F0502020204030204"/>
            </a:endParaRPr>
          </a:p>
        </p:txBody>
      </p:sp>
      <p:pic>
        <p:nvPicPr>
          <p:cNvPr id="11" name="RSA sound.png" descr="RSA sound.png">
            <a:extLst>
              <a:ext uri="{FF2B5EF4-FFF2-40B4-BE49-F238E27FC236}">
                <a16:creationId xmlns:a16="http://schemas.microsoft.com/office/drawing/2014/main" id="{07655EDD-0CB5-664A-B20C-ABEAA07A0687}"/>
              </a:ext>
            </a:extLst>
          </p:cNvPr>
          <p:cNvPicPr>
            <a:picLocks noChangeAspect="1"/>
          </p:cNvPicPr>
          <p:nvPr/>
        </p:nvPicPr>
        <p:blipFill>
          <a:blip r:embed="rId3"/>
          <a:srcRect l="3584" t="10709" r="3584" b="10709"/>
          <a:stretch>
            <a:fillRect/>
          </a:stretch>
        </p:blipFill>
        <p:spPr>
          <a:xfrm>
            <a:off x="693521" y="4972411"/>
            <a:ext cx="5280598" cy="1000964"/>
          </a:xfrm>
          <a:prstGeom prst="rect">
            <a:avLst/>
          </a:prstGeom>
          <a:ln w="12700">
            <a:miter lim="400000"/>
          </a:ln>
        </p:spPr>
      </p:pic>
      <p:pic>
        <p:nvPicPr>
          <p:cNvPr id="13" name="nobody-listens3.jpg" descr="nobody-listens3.jpg">
            <a:extLst>
              <a:ext uri="{FF2B5EF4-FFF2-40B4-BE49-F238E27FC236}">
                <a16:creationId xmlns:a16="http://schemas.microsoft.com/office/drawing/2014/main" id="{AB1889FC-DD4E-FB47-B0D8-BBDB8FDB7CED}"/>
              </a:ext>
            </a:extLst>
          </p:cNvPr>
          <p:cNvPicPr>
            <a:picLocks noChangeAspect="1"/>
          </p:cNvPicPr>
          <p:nvPr/>
        </p:nvPicPr>
        <p:blipFill>
          <a:blip r:embed="rId4"/>
          <a:stretch>
            <a:fillRect/>
          </a:stretch>
        </p:blipFill>
        <p:spPr>
          <a:xfrm>
            <a:off x="8131255" y="3508207"/>
            <a:ext cx="3119311" cy="1221730"/>
          </a:xfrm>
          <a:prstGeom prst="rect">
            <a:avLst/>
          </a:prstGeom>
          <a:ln w="12700">
            <a:miter lim="400000"/>
          </a:ln>
        </p:spPr>
      </p:pic>
      <p:grpSp>
        <p:nvGrpSpPr>
          <p:cNvPr id="15" name="Group">
            <a:extLst>
              <a:ext uri="{FF2B5EF4-FFF2-40B4-BE49-F238E27FC236}">
                <a16:creationId xmlns:a16="http://schemas.microsoft.com/office/drawing/2014/main" id="{56C7444F-4ADA-ED41-9334-6AF4DCA4B930}"/>
              </a:ext>
            </a:extLst>
          </p:cNvPr>
          <p:cNvGrpSpPr/>
          <p:nvPr/>
        </p:nvGrpSpPr>
        <p:grpSpPr>
          <a:xfrm>
            <a:off x="7690661" y="656789"/>
            <a:ext cx="4235804" cy="2446735"/>
            <a:chOff x="0" y="0"/>
            <a:chExt cx="6024253" cy="3479800"/>
          </a:xfrm>
        </p:grpSpPr>
        <p:pic>
          <p:nvPicPr>
            <p:cNvPr id="17" name="security.png" descr="security.png">
              <a:extLst>
                <a:ext uri="{FF2B5EF4-FFF2-40B4-BE49-F238E27FC236}">
                  <a16:creationId xmlns:a16="http://schemas.microsoft.com/office/drawing/2014/main" id="{7AD1CF90-464D-F84E-8682-8346B249C790}"/>
                </a:ext>
              </a:extLst>
            </p:cNvPr>
            <p:cNvPicPr>
              <a:picLocks noChangeAspect="1"/>
            </p:cNvPicPr>
            <p:nvPr/>
          </p:nvPicPr>
          <p:blipFill>
            <a:blip r:embed="rId5"/>
            <a:stretch>
              <a:fillRect/>
            </a:stretch>
          </p:blipFill>
          <p:spPr>
            <a:xfrm>
              <a:off x="0" y="0"/>
              <a:ext cx="5689600" cy="3479800"/>
            </a:xfrm>
            <a:prstGeom prst="rect">
              <a:avLst/>
            </a:prstGeom>
            <a:ln w="12700" cap="flat">
              <a:noFill/>
              <a:miter lim="400000"/>
            </a:ln>
            <a:effectLst/>
          </p:spPr>
        </p:pic>
        <p:sp>
          <p:nvSpPr>
            <p:cNvPr id="18" name="http://xkcd.com/538/">
              <a:extLst>
                <a:ext uri="{FF2B5EF4-FFF2-40B4-BE49-F238E27FC236}">
                  <a16:creationId xmlns:a16="http://schemas.microsoft.com/office/drawing/2014/main" id="{0B7065D4-785B-424A-8096-5B19469B2A7C}"/>
                </a:ext>
              </a:extLst>
            </p:cNvPr>
            <p:cNvSpPr txBox="1"/>
            <p:nvPr/>
          </p:nvSpPr>
          <p:spPr>
            <a:xfrm rot="16200000">
              <a:off x="4880919" y="1565492"/>
              <a:ext cx="1937854" cy="3488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defTabSz="457200">
                <a:defRPr sz="1600">
                  <a:latin typeface="Helvetica"/>
                  <a:ea typeface="Helvetica"/>
                  <a:cs typeface="Helvetica"/>
                  <a:sym typeface="Helvetica"/>
                </a:defRPr>
              </a:lvl1pPr>
            </a:lstStyle>
            <a:p>
              <a:r>
                <a:rPr sz="1125"/>
                <a:t>http://xkcd.com/538/</a:t>
              </a:r>
            </a:p>
          </p:txBody>
        </p:sp>
      </p:grpSp>
      <p:pic>
        <p:nvPicPr>
          <p:cNvPr id="19" name="web_manykeys-acoustic.jpg" descr="web_manykeys-acoustic.jpg">
            <a:extLst>
              <a:ext uri="{FF2B5EF4-FFF2-40B4-BE49-F238E27FC236}">
                <a16:creationId xmlns:a16="http://schemas.microsoft.com/office/drawing/2014/main" id="{438FFB6E-4128-2740-9037-DCBE8BFFA03E}"/>
              </a:ext>
            </a:extLst>
          </p:cNvPr>
          <p:cNvPicPr>
            <a:picLocks noChangeAspect="1"/>
          </p:cNvPicPr>
          <p:nvPr/>
        </p:nvPicPr>
        <p:blipFill>
          <a:blip r:embed="rId6"/>
          <a:stretch>
            <a:fillRect/>
          </a:stretch>
        </p:blipFill>
        <p:spPr>
          <a:xfrm>
            <a:off x="4979319" y="1501074"/>
            <a:ext cx="1578030" cy="3064134"/>
          </a:xfrm>
          <a:prstGeom prst="rect">
            <a:avLst/>
          </a:prstGeom>
          <a:ln w="12700">
            <a:miter lim="400000"/>
          </a:ln>
        </p:spPr>
      </p:pic>
      <p:sp>
        <p:nvSpPr>
          <p:cNvPr id="20" name="You Cheat!">
            <a:extLst>
              <a:ext uri="{FF2B5EF4-FFF2-40B4-BE49-F238E27FC236}">
                <a16:creationId xmlns:a16="http://schemas.microsoft.com/office/drawing/2014/main" id="{D6E29F4D-3A2A-9943-AB82-0FCC9430FB3E}"/>
              </a:ext>
            </a:extLst>
          </p:cNvPr>
          <p:cNvSpPr txBox="1"/>
          <p:nvPr/>
        </p:nvSpPr>
        <p:spPr>
          <a:xfrm rot="19680000">
            <a:off x="4334300" y="1927754"/>
            <a:ext cx="3523401" cy="102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8800">
                <a:solidFill>
                  <a:srgbClr val="FF2600"/>
                </a:solidFill>
                <a:latin typeface="Impact"/>
                <a:ea typeface="Impact"/>
                <a:cs typeface="Impact"/>
                <a:sym typeface="Impact"/>
              </a:defRPr>
            </a:lvl1pPr>
          </a:lstStyle>
          <a:p>
            <a:r>
              <a:rPr sz="6187" dirty="0"/>
              <a:t>You Cheat!</a:t>
            </a:r>
          </a:p>
        </p:txBody>
      </p:sp>
    </p:spTree>
    <p:extLst>
      <p:ext uri="{BB962C8B-B14F-4D97-AF65-F5344CB8AC3E}">
        <p14:creationId xmlns:p14="http://schemas.microsoft.com/office/powerpoint/2010/main" val="3416988850"/>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strVal val="4*#ppt_w"/>
                                          </p:val>
                                        </p:tav>
                                        <p:tav tm="100000">
                                          <p:val>
                                            <p:strVal val="#ppt_w"/>
                                          </p:val>
                                        </p:tav>
                                      </p:tavLst>
                                    </p:anim>
                                    <p:anim calcmode="lin" valueType="num">
                                      <p:cBhvr>
                                        <p:cTn id="8" dur="500" fill="hold"/>
                                        <p:tgtEl>
                                          <p:spTgt spid="2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0DCD-00D7-F647-8534-EEFA0A9A294B}"/>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sz="4100"/>
              <a:t>When you can’t win playing by the rules, you </a:t>
            </a:r>
            <a:r>
              <a:rPr lang="en-US" sz="4100" i="1">
                <a:sym typeface="Helvetica"/>
              </a:rPr>
              <a:t>change the rules!</a:t>
            </a:r>
            <a:endParaRPr lang="en-US" sz="4100"/>
          </a:p>
        </p:txBody>
      </p:sp>
      <p:pic>
        <p:nvPicPr>
          <p:cNvPr id="3074" name="Picture 2" descr="Actor John Cena apologizes to Chinese audience after calling Taiwan a  country">
            <a:extLst>
              <a:ext uri="{FF2B5EF4-FFF2-40B4-BE49-F238E27FC236}">
                <a16:creationId xmlns:a16="http://schemas.microsoft.com/office/drawing/2014/main" id="{8F9D1988-4866-164E-A46F-65CF4729A7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09" r="16357" b="-1"/>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8D2F4790-8C4E-9E49-8920-9BEF8FB025AE}"/>
              </a:ext>
            </a:extLst>
          </p:cNvPr>
          <p:cNvSpPr>
            <a:spLocks noGrp="1"/>
          </p:cNvSpPr>
          <p:nvPr>
            <p:ph type="body" idx="1"/>
          </p:nvPr>
        </p:nvSpPr>
        <p:spPr>
          <a:xfrm>
            <a:off x="6513788" y="2333297"/>
            <a:ext cx="4840010" cy="3843666"/>
          </a:xfrm>
        </p:spPr>
        <p:txBody>
          <a:bodyPr vert="horz" lIns="91440" tIns="45720" rIns="91440" bIns="45720" rtlCol="0">
            <a:normAutofit/>
          </a:bodyPr>
          <a:lstStyle/>
          <a:p>
            <a:r>
              <a:rPr lang="en-US" sz="2400" dirty="0"/>
              <a:t>You lie, you cheat.</a:t>
            </a:r>
          </a:p>
          <a:p>
            <a:r>
              <a:rPr lang="en-US" sz="2400" dirty="0"/>
              <a:t>You look for mistakes.</a:t>
            </a:r>
          </a:p>
          <a:p>
            <a:r>
              <a:rPr lang="en-US" sz="2400" dirty="0"/>
              <a:t>You look for bad assumptions.</a:t>
            </a:r>
          </a:p>
          <a:p>
            <a:r>
              <a:rPr lang="en-US" sz="2400" dirty="0"/>
              <a:t>You look for the weak spots:</a:t>
            </a:r>
          </a:p>
          <a:p>
            <a:pPr lvl="1"/>
            <a:r>
              <a:rPr lang="en-US" dirty="0"/>
              <a:t>The weakest spot is often the human …</a:t>
            </a:r>
          </a:p>
          <a:p>
            <a:pPr marL="0" indent="0">
              <a:buNone/>
            </a:pPr>
            <a:endParaRPr lang="en-US" sz="2400" dirty="0"/>
          </a:p>
          <a:p>
            <a:r>
              <a:rPr lang="en-US" sz="2400" dirty="0"/>
              <a:t>So, who do </a:t>
            </a:r>
            <a:r>
              <a:rPr lang="en-US" sz="2400" i="1" dirty="0"/>
              <a:t>you</a:t>
            </a:r>
            <a:r>
              <a:rPr lang="en-US" sz="2400" dirty="0"/>
              <a:t> trust?</a:t>
            </a:r>
          </a:p>
        </p:txBody>
      </p:sp>
      <p:sp>
        <p:nvSpPr>
          <p:cNvPr id="4" name="Slide Number Placeholder 3">
            <a:extLst>
              <a:ext uri="{FF2B5EF4-FFF2-40B4-BE49-F238E27FC236}">
                <a16:creationId xmlns:a16="http://schemas.microsoft.com/office/drawing/2014/main" id="{CA9C4FE4-AEB5-DF4A-ACEC-66A595524706}"/>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defTabSz="914400">
              <a:spcAft>
                <a:spcPts val="600"/>
              </a:spcAft>
              <a:defRPr/>
            </a:pPr>
            <a:fld id="{86CB4B4D-7CA3-9044-876B-883B54F8677D}" type="slidenum">
              <a:rPr lang="en-US">
                <a:solidFill>
                  <a:prstClr val="black">
                    <a:tint val="75000"/>
                  </a:prstClr>
                </a:solidFill>
                <a:latin typeface="Calibri" panose="020F0502020204030204"/>
              </a:rPr>
              <a:pPr defTabSz="914400">
                <a:spcAft>
                  <a:spcPts val="600"/>
                </a:spcAft>
                <a:defRPr/>
              </a:pPr>
              <a:t>42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56848280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Graphical user interface, text&#10;&#10;Description automatically generated">
            <a:extLst>
              <a:ext uri="{FF2B5EF4-FFF2-40B4-BE49-F238E27FC236}">
                <a16:creationId xmlns:a16="http://schemas.microsoft.com/office/drawing/2014/main" id="{EF0F2F91-C016-7D4C-928B-993A1C884F0F}"/>
              </a:ext>
            </a:extLst>
          </p:cNvPr>
          <p:cNvPicPr>
            <a:picLocks noChangeAspect="1"/>
          </p:cNvPicPr>
          <p:nvPr/>
        </p:nvPicPr>
        <p:blipFill rotWithShape="1">
          <a:blip r:embed="rId2"/>
          <a:srcRect t="9091" r="24689" b="-1"/>
          <a:stretch/>
        </p:blipFill>
        <p:spPr>
          <a:xfrm>
            <a:off x="2562726" y="1"/>
            <a:ext cx="9629274" cy="6857999"/>
          </a:xfrm>
          <a:prstGeom prst="rect">
            <a:avLst/>
          </a:prstGeom>
        </p:spPr>
      </p:pic>
      <p:sp>
        <p:nvSpPr>
          <p:cNvPr id="18" name="Freeform: Shape 17">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528B1E-7A6C-0C49-800D-ABC0C57D6926}"/>
              </a:ext>
            </a:extLst>
          </p:cNvPr>
          <p:cNvSpPr>
            <a:spLocks noGrp="1"/>
          </p:cNvSpPr>
          <p:nvPr>
            <p:ph type="title"/>
          </p:nvPr>
        </p:nvSpPr>
        <p:spPr>
          <a:xfrm>
            <a:off x="804672" y="342006"/>
            <a:ext cx="3879232" cy="2248122"/>
          </a:xfrm>
        </p:spPr>
        <p:txBody>
          <a:bodyPr vert="horz" lIns="91440" tIns="45720" rIns="91440" bIns="45720" rtlCol="0" anchor="b">
            <a:normAutofit/>
          </a:bodyPr>
          <a:lstStyle/>
          <a:p>
            <a:r>
              <a:rPr lang="en-US" sz="5400"/>
              <a:t>This is who you trust…</a:t>
            </a:r>
          </a:p>
        </p:txBody>
      </p:sp>
      <p:sp>
        <p:nvSpPr>
          <p:cNvPr id="3" name="Text Placeholder 2">
            <a:extLst>
              <a:ext uri="{FF2B5EF4-FFF2-40B4-BE49-F238E27FC236}">
                <a16:creationId xmlns:a16="http://schemas.microsoft.com/office/drawing/2014/main" id="{DC627FDA-650D-FA4E-A22B-47893DD5D244}"/>
              </a:ext>
            </a:extLst>
          </p:cNvPr>
          <p:cNvSpPr>
            <a:spLocks noGrp="1"/>
          </p:cNvSpPr>
          <p:nvPr>
            <p:ph type="body" idx="1"/>
          </p:nvPr>
        </p:nvSpPr>
        <p:spPr>
          <a:xfrm>
            <a:off x="804672" y="2726652"/>
            <a:ext cx="3205463" cy="1155525"/>
          </a:xfrm>
        </p:spPr>
        <p:txBody>
          <a:bodyPr vert="horz" lIns="91440" tIns="45720" rIns="91440" bIns="45720" rtlCol="0" anchor="t">
            <a:normAutofit/>
          </a:bodyPr>
          <a:lstStyle/>
          <a:p>
            <a:pPr marL="0" indent="0">
              <a:buNone/>
            </a:pPr>
            <a:r>
              <a:rPr lang="en-US" sz="2000"/>
              <a:t>A whole lot of people that you do not know, that’s who!</a:t>
            </a:r>
          </a:p>
        </p:txBody>
      </p:sp>
      <p:sp>
        <p:nvSpPr>
          <p:cNvPr id="4" name="Slide Number Placeholder 3">
            <a:extLst>
              <a:ext uri="{FF2B5EF4-FFF2-40B4-BE49-F238E27FC236}">
                <a16:creationId xmlns:a16="http://schemas.microsoft.com/office/drawing/2014/main" id="{A57B6264-3D8C-C347-97C3-9AD914AD3FB7}"/>
              </a:ext>
            </a:extLst>
          </p:cNvPr>
          <p:cNvSpPr>
            <a:spLocks noGrp="1"/>
          </p:cNvSpPr>
          <p:nvPr>
            <p:ph type="sldNum" sz="quarter" idx="2"/>
          </p:nvPr>
        </p:nvSpPr>
        <p:spPr>
          <a:xfrm>
            <a:off x="208827" y="6356350"/>
            <a:ext cx="457200" cy="365125"/>
          </a:xfrm>
        </p:spPr>
        <p:txBody>
          <a:bodyPr vert="horz" lIns="91440" tIns="45720" rIns="91440" bIns="45720" rtlCol="0" anchor="ctr">
            <a:normAutofit/>
          </a:bodyPr>
          <a:lstStyle/>
          <a:p>
            <a:pPr defTabSz="914400">
              <a:spcAft>
                <a:spcPts val="600"/>
              </a:spcAft>
              <a:defRPr/>
            </a:pPr>
            <a:fld id="{86CB4B4D-7CA3-9044-876B-883B54F8677D}" type="slidenum">
              <a:rPr lang="en-US">
                <a:solidFill>
                  <a:srgbClr val="FFFFFF"/>
                </a:solidFill>
                <a:latin typeface="Calibri" panose="020F0502020204030204"/>
              </a:rPr>
              <a:pPr defTabSz="914400">
                <a:spcAft>
                  <a:spcPts val="600"/>
                </a:spcAft>
                <a:defRPr/>
              </a:pPr>
              <a:t>43</a:t>
            </a:fld>
            <a:endParaRPr lang="en-US" dirty="0">
              <a:solidFill>
                <a:srgbClr val="FFFFFF"/>
              </a:solidFill>
              <a:latin typeface="Calibri" panose="020F0502020204030204"/>
            </a:endParaRPr>
          </a:p>
        </p:txBody>
      </p:sp>
    </p:spTree>
    <p:extLst>
      <p:ext uri="{BB962C8B-B14F-4D97-AF65-F5344CB8AC3E}">
        <p14:creationId xmlns:p14="http://schemas.microsoft.com/office/powerpoint/2010/main" val="3882596033"/>
      </p:ext>
    </p:extLst>
  </p:cSld>
  <p:clrMapOvr>
    <a:overrideClrMapping bg1="dk1" tx1="lt1" bg2="dk2" tx2="lt2" accent1="accent1" accent2="accent2" accent3="accent3" accent4="accent4" accent5="accent5" accent6="accent6" hlink="hlink" folHlink="folHlink"/>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19CD9B7E-DA27-D14B-B17D-94ECDDEC3A35}"/>
              </a:ext>
            </a:extLst>
          </p:cNvPr>
          <p:cNvPicPr>
            <a:picLocks noChangeAspect="1"/>
          </p:cNvPicPr>
          <p:nvPr/>
        </p:nvPicPr>
        <p:blipFill rotWithShape="1">
          <a:blip r:embed="rId2"/>
          <a:srcRect l="473" t="9091" r="19748" b="-1"/>
          <a:stretch/>
        </p:blipFill>
        <p:spPr>
          <a:xfrm>
            <a:off x="2562726" y="1"/>
            <a:ext cx="9629274" cy="6857999"/>
          </a:xfrm>
          <a:prstGeom prst="rect">
            <a:avLst/>
          </a:prstGeom>
        </p:spPr>
      </p:pic>
      <p:sp>
        <p:nvSpPr>
          <p:cNvPr id="12" name="Freeform: Shape 11">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A8AB19B7-BB43-F849-9135-8210D7A8D093}"/>
              </a:ext>
            </a:extLst>
          </p:cNvPr>
          <p:cNvSpPr>
            <a:spLocks noGrp="1"/>
          </p:cNvSpPr>
          <p:nvPr>
            <p:ph type="title"/>
          </p:nvPr>
        </p:nvSpPr>
        <p:spPr>
          <a:xfrm>
            <a:off x="804672" y="342006"/>
            <a:ext cx="3879232" cy="2248122"/>
          </a:xfrm>
        </p:spPr>
        <p:txBody>
          <a:bodyPr vert="horz" lIns="91440" tIns="45720" rIns="91440" bIns="45720" rtlCol="0" anchor="b">
            <a:normAutofit/>
          </a:bodyPr>
          <a:lstStyle/>
          <a:p>
            <a:r>
              <a:rPr lang="en-US" sz="5400"/>
              <a:t>Summary</a:t>
            </a:r>
          </a:p>
        </p:txBody>
      </p:sp>
      <p:sp>
        <p:nvSpPr>
          <p:cNvPr id="3" name="Footer Placeholder 2">
            <a:extLst>
              <a:ext uri="{FF2B5EF4-FFF2-40B4-BE49-F238E27FC236}">
                <a16:creationId xmlns:a16="http://schemas.microsoft.com/office/drawing/2014/main" id="{79309B95-3137-3145-88DD-7E43B04CD486}"/>
              </a:ext>
            </a:extLst>
          </p:cNvPr>
          <p:cNvSpPr>
            <a:spLocks noGrp="1"/>
          </p:cNvSpPr>
          <p:nvPr>
            <p:ph type="ftr" sz="quarter" idx="4294967295"/>
          </p:nvPr>
        </p:nvSpPr>
        <p:spPr>
          <a:xfrm>
            <a:off x="4195573" y="6356350"/>
            <a:ext cx="6520053" cy="365125"/>
          </a:xfrm>
        </p:spPr>
        <p:txBody>
          <a:bodyPr vert="horz" lIns="91440" tIns="45720" rIns="91440" bIns="45720" rtlCol="0" anchor="ctr">
            <a:normAutofit/>
          </a:bodyPr>
          <a:lstStyle/>
          <a:p>
            <a:pPr algn="r" defTabSz="914400">
              <a:spcAft>
                <a:spcPts val="600"/>
              </a:spcAft>
              <a:defRPr/>
            </a:pPr>
            <a:r>
              <a:rPr lang="en-US" kern="1200">
                <a:solidFill>
                  <a:schemeClr val="tx1"/>
                </a:solidFill>
                <a:latin typeface="Calibri" panose="020F0502020204030204"/>
                <a:ea typeface="+mn-ea"/>
                <a:cs typeface="+mn-cs"/>
              </a:rPr>
              <a:t>© 2021 Darrell Long</a:t>
            </a:r>
          </a:p>
        </p:txBody>
      </p:sp>
      <p:sp>
        <p:nvSpPr>
          <p:cNvPr id="4" name="Slide Number Placeholder 3">
            <a:extLst>
              <a:ext uri="{FF2B5EF4-FFF2-40B4-BE49-F238E27FC236}">
                <a16:creationId xmlns:a16="http://schemas.microsoft.com/office/drawing/2014/main" id="{0E0442FB-5943-6049-AE2A-4C0686C6764C}"/>
              </a:ext>
            </a:extLst>
          </p:cNvPr>
          <p:cNvSpPr>
            <a:spLocks noGrp="1"/>
          </p:cNvSpPr>
          <p:nvPr>
            <p:ph type="sldNum" sz="quarter" idx="2"/>
          </p:nvPr>
        </p:nvSpPr>
        <p:spPr>
          <a:xfrm>
            <a:off x="10896600" y="6356350"/>
            <a:ext cx="457200" cy="365125"/>
          </a:xfrm>
        </p:spPr>
        <p:txBody>
          <a:bodyPr vert="horz" lIns="91440" tIns="45720" rIns="91440" bIns="45720" rtlCol="0" anchor="ctr">
            <a:normAutofit/>
          </a:bodyPr>
          <a:lstStyle/>
          <a:p>
            <a:pPr defTabSz="914400">
              <a:spcAft>
                <a:spcPts val="600"/>
              </a:spcAft>
              <a:defRPr/>
            </a:pPr>
            <a:fld id="{6447A55C-D137-174D-A1D2-1FB8578497C7}" type="slidenum">
              <a:rPr lang="en-US">
                <a:solidFill>
                  <a:srgbClr val="FFFFFF"/>
                </a:solidFill>
                <a:latin typeface="Calibri" panose="020F0502020204030204"/>
              </a:rPr>
              <a:pPr defTabSz="914400">
                <a:spcAft>
                  <a:spcPts val="600"/>
                </a:spcAft>
                <a:defRPr/>
              </a:pPr>
              <a:t>44</a:t>
            </a:fld>
            <a:endParaRPr lang="en-US">
              <a:solidFill>
                <a:srgbClr val="FFFFFF"/>
              </a:solidFill>
              <a:latin typeface="Calibri" panose="020F0502020204030204"/>
            </a:endParaRPr>
          </a:p>
        </p:txBody>
      </p:sp>
    </p:spTree>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BFFDC46-02D9-EE42-AA4D-45B2AD262FC2}"/>
              </a:ext>
            </a:extLst>
          </p:cNvPr>
          <p:cNvSpPr>
            <a:spLocks noGrp="1"/>
          </p:cNvSpPr>
          <p:nvPr>
            <p:ph type="title"/>
          </p:nvPr>
        </p:nvSpPr>
        <p:spPr>
          <a:xfrm>
            <a:off x="804672" y="640263"/>
            <a:ext cx="5157216" cy="1344975"/>
          </a:xfrm>
        </p:spPr>
        <p:txBody>
          <a:bodyPr>
            <a:normAutofit/>
          </a:bodyPr>
          <a:lstStyle/>
          <a:p>
            <a:r>
              <a:rPr lang="en-US" sz="4000" dirty="0"/>
              <a:t>Cryptography</a:t>
            </a:r>
          </a:p>
        </p:txBody>
      </p:sp>
      <p:sp>
        <p:nvSpPr>
          <p:cNvPr id="3" name="Content Placeholder 2">
            <a:extLst>
              <a:ext uri="{FF2B5EF4-FFF2-40B4-BE49-F238E27FC236}">
                <a16:creationId xmlns:a16="http://schemas.microsoft.com/office/drawing/2014/main" id="{7CFCF337-BEFE-A746-BD71-5FC06A45C75A}"/>
              </a:ext>
            </a:extLst>
          </p:cNvPr>
          <p:cNvSpPr>
            <a:spLocks noGrp="1"/>
          </p:cNvSpPr>
          <p:nvPr>
            <p:ph idx="1"/>
          </p:nvPr>
        </p:nvSpPr>
        <p:spPr>
          <a:xfrm>
            <a:off x="804672" y="2121763"/>
            <a:ext cx="5157216" cy="3773010"/>
          </a:xfrm>
        </p:spPr>
        <p:txBody>
          <a:bodyPr>
            <a:normAutofit/>
          </a:bodyPr>
          <a:lstStyle/>
          <a:p>
            <a:r>
              <a:rPr lang="en-US" sz="2000" i="1" dirty="0"/>
              <a:t>Goal</a:t>
            </a:r>
            <a:r>
              <a:rPr lang="en-US" sz="2000" dirty="0"/>
              <a:t>: Render a message incomprehensible to all except the intended recipient.</a:t>
            </a:r>
          </a:p>
          <a:p>
            <a:r>
              <a:rPr lang="en-US" sz="2000" i="1" dirty="0"/>
              <a:t>Requirement</a:t>
            </a:r>
            <a:r>
              <a:rPr lang="en-US" sz="2000" dirty="0"/>
              <a:t>: Use a well-known algorithm to encrypt.</a:t>
            </a:r>
          </a:p>
          <a:p>
            <a:pPr lvl="1"/>
            <a:r>
              <a:rPr lang="en-US" sz="2000" dirty="0"/>
              <a:t>But why?</a:t>
            </a:r>
          </a:p>
          <a:p>
            <a:pPr lvl="1"/>
            <a:r>
              <a:rPr lang="en-US" sz="2000" dirty="0"/>
              <a:t>Relying upon the secrecy of the algorithm is a very bad idea:</a:t>
            </a:r>
          </a:p>
          <a:p>
            <a:pPr lvl="2"/>
            <a:r>
              <a:rPr lang="en-US" dirty="0"/>
              <a:t>German </a:t>
            </a:r>
            <a:r>
              <a:rPr lang="en-US" i="1" dirty="0"/>
              <a:t>Enigma</a:t>
            </a:r>
          </a:p>
          <a:p>
            <a:pPr lvl="2"/>
            <a:r>
              <a:rPr lang="en-US" dirty="0"/>
              <a:t>Japanese </a:t>
            </a:r>
            <a:r>
              <a:rPr lang="en-US" i="1" dirty="0"/>
              <a:t>Purple</a:t>
            </a:r>
          </a:p>
          <a:p>
            <a:r>
              <a:rPr lang="en-US" sz="2000" dirty="0"/>
              <a:t>Algorithm has two inputs: data &amp; key</a:t>
            </a:r>
          </a:p>
          <a:p>
            <a:pPr lvl="1"/>
            <a:r>
              <a:rPr lang="en-US" sz="2000" dirty="0"/>
              <a:t>Key is known only to </a:t>
            </a:r>
            <a:r>
              <a:rPr lang="en-US" sz="2000" i="1" dirty="0"/>
              <a:t>authorized</a:t>
            </a:r>
            <a:r>
              <a:rPr lang="en-US" sz="2000" dirty="0"/>
              <a:t> users.</a:t>
            </a:r>
          </a:p>
          <a:p>
            <a:pPr marL="0" indent="0">
              <a:buNone/>
            </a:pPr>
            <a:endParaRPr lang="en-US" sz="2000" dirty="0"/>
          </a:p>
        </p:txBody>
      </p:sp>
      <p:pic>
        <p:nvPicPr>
          <p:cNvPr id="8" name="Picture 7" descr="Diagram, qr code&#10;&#10;Description automatically generated">
            <a:extLst>
              <a:ext uri="{FF2B5EF4-FFF2-40B4-BE49-F238E27FC236}">
                <a16:creationId xmlns:a16="http://schemas.microsoft.com/office/drawing/2014/main" id="{4BDBC9C0-CD8D-8B49-8FF2-AEF1D217F792}"/>
              </a:ext>
            </a:extLst>
          </p:cNvPr>
          <p:cNvPicPr>
            <a:picLocks noChangeAspect="1"/>
          </p:cNvPicPr>
          <p:nvPr/>
        </p:nvPicPr>
        <p:blipFill>
          <a:blip r:embed="rId2"/>
          <a:stretch>
            <a:fillRect/>
          </a:stretch>
        </p:blipFill>
        <p:spPr>
          <a:xfrm>
            <a:off x="6969642" y="2350592"/>
            <a:ext cx="4736963" cy="2001367"/>
          </a:xfrm>
          <a:prstGeom prst="rect">
            <a:avLst/>
          </a:prstGeom>
        </p:spPr>
      </p:pic>
      <p:sp>
        <p:nvSpPr>
          <p:cNvPr id="5" name="Footer Placeholder 4">
            <a:extLst>
              <a:ext uri="{FF2B5EF4-FFF2-40B4-BE49-F238E27FC236}">
                <a16:creationId xmlns:a16="http://schemas.microsoft.com/office/drawing/2014/main" id="{8C9537C8-8EEE-4941-9466-B3E9C5FF4AB1}"/>
              </a:ext>
            </a:extLst>
          </p:cNvPr>
          <p:cNvSpPr>
            <a:spLocks noGrp="1"/>
          </p:cNvSpPr>
          <p:nvPr>
            <p:ph type="ftr" sz="quarter" idx="11"/>
          </p:nvPr>
        </p:nvSpPr>
        <p:spPr>
          <a:xfrm>
            <a:off x="841248" y="6356350"/>
            <a:ext cx="4114800" cy="365125"/>
          </a:xfrm>
        </p:spPr>
        <p:txBody>
          <a:bodyPr>
            <a:normAutofit/>
          </a:bodyPr>
          <a:lstStyle/>
          <a:p>
            <a:pPr algn="l">
              <a:spcAft>
                <a:spcPts val="600"/>
              </a:spcAft>
            </a:pPr>
            <a:r>
              <a:rPr lang="en-US">
                <a:solidFill>
                  <a:schemeClr val="tx1">
                    <a:alpha val="80000"/>
                  </a:schemeClr>
                </a:solidFill>
              </a:rPr>
              <a:t>© 2021 Darrell Long</a:t>
            </a:r>
          </a:p>
        </p:txBody>
      </p:sp>
      <p:sp>
        <p:nvSpPr>
          <p:cNvPr id="4" name="Date Placeholder 3">
            <a:extLst>
              <a:ext uri="{FF2B5EF4-FFF2-40B4-BE49-F238E27FC236}">
                <a16:creationId xmlns:a16="http://schemas.microsoft.com/office/drawing/2014/main" id="{04448041-C14A-FC42-A64D-91DA1DBA2173}"/>
              </a:ext>
            </a:extLst>
          </p:cNvPr>
          <p:cNvSpPr>
            <a:spLocks noGrp="1"/>
          </p:cNvSpPr>
          <p:nvPr>
            <p:ph type="dt" sz="half" idx="10"/>
          </p:nvPr>
        </p:nvSpPr>
        <p:spPr>
          <a:xfrm>
            <a:off x="7075292" y="6356350"/>
            <a:ext cx="2743200" cy="365125"/>
          </a:xfrm>
        </p:spPr>
        <p:txBody>
          <a:bodyPr>
            <a:normAutofit/>
          </a:bodyPr>
          <a:lstStyle/>
          <a:p>
            <a:pPr>
              <a:spcAft>
                <a:spcPts val="600"/>
              </a:spcAft>
            </a:pPr>
            <a:fld id="{C66A7E35-48F6-5F44-8D6A-04E109674330}" type="datetime1">
              <a:rPr lang="en-US" smtClean="0">
                <a:solidFill>
                  <a:schemeClr val="bg1">
                    <a:alpha val="80000"/>
                  </a:schemeClr>
                </a:solidFill>
              </a:rPr>
              <a:t>5/28/21</a:t>
            </a:fld>
            <a:endParaRPr lang="en-US">
              <a:solidFill>
                <a:schemeClr val="bg1">
                  <a:alpha val="80000"/>
                </a:schemeClr>
              </a:solidFill>
            </a:endParaRPr>
          </a:p>
        </p:txBody>
      </p:sp>
      <p:sp>
        <p:nvSpPr>
          <p:cNvPr id="6" name="Slide Number Placeholder 5">
            <a:extLst>
              <a:ext uri="{FF2B5EF4-FFF2-40B4-BE49-F238E27FC236}">
                <a16:creationId xmlns:a16="http://schemas.microsoft.com/office/drawing/2014/main" id="{4BE303FD-71C9-8D41-BFB1-2C847C68CBBE}"/>
              </a:ext>
            </a:extLst>
          </p:cNvPr>
          <p:cNvSpPr>
            <a:spLocks noGrp="1"/>
          </p:cNvSpPr>
          <p:nvPr>
            <p:ph type="sldNum" sz="quarter" idx="12"/>
          </p:nvPr>
        </p:nvSpPr>
        <p:spPr>
          <a:xfrm>
            <a:off x="10260418" y="6356350"/>
            <a:ext cx="1096429" cy="365125"/>
          </a:xfrm>
        </p:spPr>
        <p:txBody>
          <a:bodyPr>
            <a:normAutofit/>
          </a:bodyPr>
          <a:lstStyle/>
          <a:p>
            <a:pPr>
              <a:spcAft>
                <a:spcPts val="600"/>
              </a:spcAft>
            </a:pPr>
            <a:fld id="{6447A55C-D137-174D-A1D2-1FB8578497C7}" type="slidenum">
              <a:rPr lang="en-US">
                <a:solidFill>
                  <a:schemeClr val="bg1">
                    <a:alpha val="80000"/>
                  </a:schemeClr>
                </a:solidFill>
              </a:rPr>
              <a:pPr>
                <a:spcAft>
                  <a:spcPts val="600"/>
                </a:spcAft>
              </a:pPr>
              <a:t>5</a:t>
            </a:fld>
            <a:endParaRPr lang="en-US">
              <a:solidFill>
                <a:schemeClr val="bg1">
                  <a:alpha val="80000"/>
                </a:schemeClr>
              </a:solidFill>
            </a:endParaRPr>
          </a:p>
        </p:txBody>
      </p:sp>
      <p:sp>
        <p:nvSpPr>
          <p:cNvPr id="9" name="TextBox 8">
            <a:extLst>
              <a:ext uri="{FF2B5EF4-FFF2-40B4-BE49-F238E27FC236}">
                <a16:creationId xmlns:a16="http://schemas.microsoft.com/office/drawing/2014/main" id="{161850BB-259D-6142-A118-C2057C5E82C6}"/>
              </a:ext>
            </a:extLst>
          </p:cNvPr>
          <p:cNvSpPr txBox="1"/>
          <p:nvPr/>
        </p:nvSpPr>
        <p:spPr>
          <a:xfrm>
            <a:off x="6854850" y="1472991"/>
            <a:ext cx="1328875" cy="369332"/>
          </a:xfrm>
          <a:prstGeom prst="rect">
            <a:avLst/>
          </a:prstGeom>
          <a:noFill/>
        </p:spPr>
        <p:txBody>
          <a:bodyPr wrap="square" rtlCol="0">
            <a:spAutoFit/>
          </a:bodyPr>
          <a:lstStyle/>
          <a:p>
            <a:pPr algn="ctr"/>
            <a:r>
              <a:rPr lang="en-US" dirty="0">
                <a:solidFill>
                  <a:schemeClr val="bg1"/>
                </a:solidFill>
              </a:rPr>
              <a:t>Plaintext</a:t>
            </a:r>
          </a:p>
        </p:txBody>
      </p:sp>
      <p:sp>
        <p:nvSpPr>
          <p:cNvPr id="23" name="TextBox 22">
            <a:extLst>
              <a:ext uri="{FF2B5EF4-FFF2-40B4-BE49-F238E27FC236}">
                <a16:creationId xmlns:a16="http://schemas.microsoft.com/office/drawing/2014/main" id="{2FEFB604-2916-8342-802D-37A0AFBB2676}"/>
              </a:ext>
            </a:extLst>
          </p:cNvPr>
          <p:cNvSpPr txBox="1"/>
          <p:nvPr/>
        </p:nvSpPr>
        <p:spPr>
          <a:xfrm>
            <a:off x="8609743" y="1100481"/>
            <a:ext cx="1328875" cy="369332"/>
          </a:xfrm>
          <a:prstGeom prst="rect">
            <a:avLst/>
          </a:prstGeom>
          <a:noFill/>
        </p:spPr>
        <p:txBody>
          <a:bodyPr wrap="square" rtlCol="0">
            <a:spAutoFit/>
          </a:bodyPr>
          <a:lstStyle/>
          <a:p>
            <a:pPr algn="ctr"/>
            <a:r>
              <a:rPr lang="en-US" dirty="0">
                <a:solidFill>
                  <a:schemeClr val="bg1"/>
                </a:solidFill>
              </a:rPr>
              <a:t>Ciphertext</a:t>
            </a:r>
          </a:p>
        </p:txBody>
      </p:sp>
      <p:sp>
        <p:nvSpPr>
          <p:cNvPr id="25" name="TextBox 24">
            <a:extLst>
              <a:ext uri="{FF2B5EF4-FFF2-40B4-BE49-F238E27FC236}">
                <a16:creationId xmlns:a16="http://schemas.microsoft.com/office/drawing/2014/main" id="{CC257A31-B6B1-AA4C-8F33-18507E1461BA}"/>
              </a:ext>
            </a:extLst>
          </p:cNvPr>
          <p:cNvSpPr txBox="1"/>
          <p:nvPr/>
        </p:nvSpPr>
        <p:spPr>
          <a:xfrm>
            <a:off x="10125832" y="1472991"/>
            <a:ext cx="1328875" cy="369332"/>
          </a:xfrm>
          <a:prstGeom prst="rect">
            <a:avLst/>
          </a:prstGeom>
          <a:noFill/>
        </p:spPr>
        <p:txBody>
          <a:bodyPr wrap="square" rtlCol="0">
            <a:spAutoFit/>
          </a:bodyPr>
          <a:lstStyle/>
          <a:p>
            <a:pPr algn="ctr"/>
            <a:r>
              <a:rPr lang="en-US" dirty="0">
                <a:solidFill>
                  <a:schemeClr val="bg1"/>
                </a:solidFill>
              </a:rPr>
              <a:t>Plaintext</a:t>
            </a:r>
          </a:p>
        </p:txBody>
      </p:sp>
      <p:sp>
        <p:nvSpPr>
          <p:cNvPr id="32" name="Arrow: Down 31">
            <a:extLst>
              <a:ext uri="{FF2B5EF4-FFF2-40B4-BE49-F238E27FC236}">
                <a16:creationId xmlns:a16="http://schemas.microsoft.com/office/drawing/2014/main" id="{488AFD82-CAA0-475C-9413-ED5597F8DA2C}"/>
              </a:ext>
            </a:extLst>
          </p:cNvPr>
          <p:cNvSpPr/>
          <p:nvPr/>
        </p:nvSpPr>
        <p:spPr>
          <a:xfrm>
            <a:off x="7427848" y="2048506"/>
            <a:ext cx="182880" cy="731520"/>
          </a:xfrm>
          <a:prstGeom prst="downArrow">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41" name="Arrow: Down 31">
            <a:extLst>
              <a:ext uri="{FF2B5EF4-FFF2-40B4-BE49-F238E27FC236}">
                <a16:creationId xmlns:a16="http://schemas.microsoft.com/office/drawing/2014/main" id="{DD9C3917-C572-414D-8ED7-FEAF6478A269}"/>
              </a:ext>
            </a:extLst>
          </p:cNvPr>
          <p:cNvSpPr/>
          <p:nvPr/>
        </p:nvSpPr>
        <p:spPr>
          <a:xfrm>
            <a:off x="10717191" y="2031544"/>
            <a:ext cx="182880" cy="731520"/>
          </a:xfrm>
          <a:prstGeom prst="downArrow">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43" name="Arrow: Down 31">
            <a:extLst>
              <a:ext uri="{FF2B5EF4-FFF2-40B4-BE49-F238E27FC236}">
                <a16:creationId xmlns:a16="http://schemas.microsoft.com/office/drawing/2014/main" id="{A6EF2C6D-52C0-304E-91BE-44C5995C079D}"/>
              </a:ext>
            </a:extLst>
          </p:cNvPr>
          <p:cNvSpPr/>
          <p:nvPr/>
        </p:nvSpPr>
        <p:spPr>
          <a:xfrm>
            <a:off x="9184541" y="1654104"/>
            <a:ext cx="182880" cy="731520"/>
          </a:xfrm>
          <a:prstGeom prst="downArrow">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48" name="TextBox 47">
            <a:extLst>
              <a:ext uri="{FF2B5EF4-FFF2-40B4-BE49-F238E27FC236}">
                <a16:creationId xmlns:a16="http://schemas.microsoft.com/office/drawing/2014/main" id="{34B76022-985B-9941-A976-5415DC39E4FE}"/>
              </a:ext>
            </a:extLst>
          </p:cNvPr>
          <p:cNvSpPr txBox="1"/>
          <p:nvPr/>
        </p:nvSpPr>
        <p:spPr>
          <a:xfrm>
            <a:off x="7698068" y="4978753"/>
            <a:ext cx="1328875" cy="369332"/>
          </a:xfrm>
          <a:prstGeom prst="rect">
            <a:avLst/>
          </a:prstGeom>
          <a:noFill/>
        </p:spPr>
        <p:txBody>
          <a:bodyPr wrap="square" rtlCol="0">
            <a:spAutoFit/>
          </a:bodyPr>
          <a:lstStyle/>
          <a:p>
            <a:pPr algn="ctr"/>
            <a:r>
              <a:rPr lang="en-US" dirty="0">
                <a:solidFill>
                  <a:schemeClr val="bg1"/>
                </a:solidFill>
              </a:rPr>
              <a:t>Key</a:t>
            </a:r>
          </a:p>
        </p:txBody>
      </p:sp>
      <p:sp>
        <p:nvSpPr>
          <p:cNvPr id="49" name="Arrow: Down 31">
            <a:extLst>
              <a:ext uri="{FF2B5EF4-FFF2-40B4-BE49-F238E27FC236}">
                <a16:creationId xmlns:a16="http://schemas.microsoft.com/office/drawing/2014/main" id="{8E5D994F-120E-AF43-8F44-CF0A4B1ED7A3}"/>
              </a:ext>
            </a:extLst>
          </p:cNvPr>
          <p:cNvSpPr/>
          <p:nvPr/>
        </p:nvSpPr>
        <p:spPr>
          <a:xfrm rot="10800000">
            <a:off x="8271066" y="4160984"/>
            <a:ext cx="182880" cy="731520"/>
          </a:xfrm>
          <a:prstGeom prst="downArrow">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50" name="TextBox 49">
            <a:extLst>
              <a:ext uri="{FF2B5EF4-FFF2-40B4-BE49-F238E27FC236}">
                <a16:creationId xmlns:a16="http://schemas.microsoft.com/office/drawing/2014/main" id="{F4ED8037-F90C-A049-B59E-03D46B19594B}"/>
              </a:ext>
            </a:extLst>
          </p:cNvPr>
          <p:cNvSpPr txBox="1"/>
          <p:nvPr/>
        </p:nvSpPr>
        <p:spPr>
          <a:xfrm>
            <a:off x="9705493" y="5121376"/>
            <a:ext cx="1328875" cy="369332"/>
          </a:xfrm>
          <a:prstGeom prst="rect">
            <a:avLst/>
          </a:prstGeom>
          <a:noFill/>
        </p:spPr>
        <p:txBody>
          <a:bodyPr wrap="square" rtlCol="0">
            <a:spAutoFit/>
          </a:bodyPr>
          <a:lstStyle/>
          <a:p>
            <a:pPr algn="ctr"/>
            <a:r>
              <a:rPr lang="en-US" dirty="0">
                <a:solidFill>
                  <a:schemeClr val="bg1"/>
                </a:solidFill>
              </a:rPr>
              <a:t>Key</a:t>
            </a:r>
          </a:p>
        </p:txBody>
      </p:sp>
      <p:sp>
        <p:nvSpPr>
          <p:cNvPr id="51" name="Arrow: Down 31">
            <a:extLst>
              <a:ext uri="{FF2B5EF4-FFF2-40B4-BE49-F238E27FC236}">
                <a16:creationId xmlns:a16="http://schemas.microsoft.com/office/drawing/2014/main" id="{668C8C67-D827-BA4C-871B-52A9D696EA2B}"/>
              </a:ext>
            </a:extLst>
          </p:cNvPr>
          <p:cNvSpPr/>
          <p:nvPr/>
        </p:nvSpPr>
        <p:spPr>
          <a:xfrm rot="10800000">
            <a:off x="10278491" y="4286976"/>
            <a:ext cx="182880" cy="731520"/>
          </a:xfrm>
          <a:prstGeom prst="downArrow">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Tree>
    <p:extLst>
      <p:ext uri="{BB962C8B-B14F-4D97-AF65-F5344CB8AC3E}">
        <p14:creationId xmlns:p14="http://schemas.microsoft.com/office/powerpoint/2010/main" val="156327405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693CC3-B537-1140-A6C0-1F363B89BF9A}"/>
              </a:ext>
            </a:extLst>
          </p:cNvPr>
          <p:cNvSpPr>
            <a:spLocks noGrp="1"/>
          </p:cNvSpPr>
          <p:nvPr>
            <p:ph type="title"/>
          </p:nvPr>
        </p:nvSpPr>
        <p:spPr>
          <a:xfrm>
            <a:off x="6234867" y="401247"/>
            <a:ext cx="5248219" cy="1154400"/>
          </a:xfrm>
        </p:spPr>
        <p:txBody>
          <a:bodyPr anchor="b">
            <a:normAutofit/>
          </a:bodyPr>
          <a:lstStyle/>
          <a:p>
            <a:r>
              <a:rPr lang="en-US" sz="3700">
                <a:solidFill>
                  <a:schemeClr val="bg1"/>
                </a:solidFill>
              </a:rPr>
              <a:t>Kerckhoffs’s desideratum</a:t>
            </a:r>
          </a:p>
        </p:txBody>
      </p:sp>
      <p:grpSp>
        <p:nvGrpSpPr>
          <p:cNvPr id="29" name="Group 28">
            <a:extLst>
              <a:ext uri="{FF2B5EF4-FFF2-40B4-BE49-F238E27FC236}">
                <a16:creationId xmlns:a16="http://schemas.microsoft.com/office/drawing/2014/main" id="{698DC1B4-9C49-491A-B0C4-CF9ABED0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0" name="Freeform: Shape 29">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3" name="Group 32">
            <a:extLst>
              <a:ext uri="{FF2B5EF4-FFF2-40B4-BE49-F238E27FC236}">
                <a16:creationId xmlns:a16="http://schemas.microsoft.com/office/drawing/2014/main" id="{E5C89038-920A-4C2C-96CF-80507027B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0064" y="2828266"/>
            <a:ext cx="805908" cy="805908"/>
            <a:chOff x="817371" y="4276255"/>
            <a:chExt cx="413564" cy="413564"/>
          </a:xfrm>
          <a:solidFill>
            <a:srgbClr val="FFFFFF"/>
          </a:solidFill>
        </p:grpSpPr>
        <p:sp>
          <p:nvSpPr>
            <p:cNvPr id="34" name="Graphic 212">
              <a:extLst>
                <a:ext uri="{FF2B5EF4-FFF2-40B4-BE49-F238E27FC236}">
                  <a16:creationId xmlns:a16="http://schemas.microsoft.com/office/drawing/2014/main" id="{8D8F13C5-4B99-432F-A339-372E57EB6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413EEA21-9A3A-47C8-A94C-D6EFE2EF5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7" name="Group 36">
            <a:extLst>
              <a:ext uri="{FF2B5EF4-FFF2-40B4-BE49-F238E27FC236}">
                <a16:creationId xmlns:a16="http://schemas.microsoft.com/office/drawing/2014/main" id="{9A15111C-2752-4649-B55B-B93FF93F97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0064" y="2823516"/>
            <a:ext cx="805908" cy="805908"/>
            <a:chOff x="817371" y="4276255"/>
            <a:chExt cx="413564" cy="413564"/>
          </a:xfrm>
          <a:solidFill>
            <a:schemeClr val="accent2">
              <a:alpha val="30000"/>
            </a:schemeClr>
          </a:solidFill>
        </p:grpSpPr>
        <p:sp>
          <p:nvSpPr>
            <p:cNvPr id="38" name="Graphic 212">
              <a:extLst>
                <a:ext uri="{FF2B5EF4-FFF2-40B4-BE49-F238E27FC236}">
                  <a16:creationId xmlns:a16="http://schemas.microsoft.com/office/drawing/2014/main" id="{877E3FF1-E4B8-49CB-9DD6-7D2067808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Graphic 212">
              <a:extLst>
                <a:ext uri="{FF2B5EF4-FFF2-40B4-BE49-F238E27FC236}">
                  <a16:creationId xmlns:a16="http://schemas.microsoft.com/office/drawing/2014/main" id="{945D9A4A-CCDB-40CE-BD57-15BE15B87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3" name="Content Placeholder 2">
            <a:extLst>
              <a:ext uri="{FF2B5EF4-FFF2-40B4-BE49-F238E27FC236}">
                <a16:creationId xmlns:a16="http://schemas.microsoft.com/office/drawing/2014/main" id="{C2C081B4-0304-7449-9B32-CB479201276E}"/>
              </a:ext>
            </a:extLst>
          </p:cNvPr>
          <p:cNvSpPr>
            <a:spLocks noGrp="1"/>
          </p:cNvSpPr>
          <p:nvPr>
            <p:ph idx="1"/>
          </p:nvPr>
        </p:nvSpPr>
        <p:spPr>
          <a:xfrm>
            <a:off x="6234868" y="1820369"/>
            <a:ext cx="5217173" cy="4351338"/>
          </a:xfrm>
        </p:spPr>
        <p:txBody>
          <a:bodyPr>
            <a:normAutofit/>
          </a:bodyPr>
          <a:lstStyle/>
          <a:p>
            <a:r>
              <a:rPr lang="en-US" sz="1500">
                <a:solidFill>
                  <a:schemeClr val="bg1"/>
                </a:solidFill>
              </a:rPr>
              <a:t>The system must be practically, if not mathematically, indecipherable;</a:t>
            </a:r>
          </a:p>
          <a:p>
            <a:r>
              <a:rPr lang="en-US" sz="1500">
                <a:solidFill>
                  <a:schemeClr val="bg1"/>
                </a:solidFill>
              </a:rPr>
              <a:t>It should not require secrecy, and it should not be a problem if it falls into enemy hands;</a:t>
            </a:r>
          </a:p>
          <a:p>
            <a:r>
              <a:rPr lang="en-US" sz="1500">
                <a:solidFill>
                  <a:schemeClr val="bg1"/>
                </a:solidFill>
              </a:rPr>
              <a:t>It must be possible to communicate and remember the key without using written notes, and correspondents must be able to change or modify it at will;</a:t>
            </a:r>
          </a:p>
          <a:p>
            <a:r>
              <a:rPr lang="en-US" sz="1500">
                <a:solidFill>
                  <a:schemeClr val="bg1"/>
                </a:solidFill>
              </a:rPr>
              <a:t>It must be applicable to telegraph communications;</a:t>
            </a:r>
          </a:p>
          <a:p>
            <a:r>
              <a:rPr lang="en-US" sz="1500">
                <a:solidFill>
                  <a:schemeClr val="bg1"/>
                </a:solidFill>
              </a:rPr>
              <a:t>It must be portable, and should not require several persons to handle or operate;</a:t>
            </a:r>
          </a:p>
          <a:p>
            <a:r>
              <a:rPr lang="en-US" sz="1500">
                <a:solidFill>
                  <a:schemeClr val="bg1"/>
                </a:solidFill>
              </a:rPr>
              <a:t>Lastly, given the circumstances in which it is to be used, the system must be easy to use and should not be stressful to use or require its users to know and comply with a long list of rules.</a:t>
            </a:r>
          </a:p>
        </p:txBody>
      </p:sp>
      <p:sp>
        <p:nvSpPr>
          <p:cNvPr id="4" name="Date Placeholder 3">
            <a:extLst>
              <a:ext uri="{FF2B5EF4-FFF2-40B4-BE49-F238E27FC236}">
                <a16:creationId xmlns:a16="http://schemas.microsoft.com/office/drawing/2014/main" id="{E04222F1-395A-D141-8549-F21C0731838C}"/>
              </a:ext>
            </a:extLst>
          </p:cNvPr>
          <p:cNvSpPr>
            <a:spLocks noGrp="1"/>
          </p:cNvSpPr>
          <p:nvPr>
            <p:ph type="dt" sz="half" idx="10"/>
          </p:nvPr>
        </p:nvSpPr>
        <p:spPr>
          <a:xfrm>
            <a:off x="838200" y="6356350"/>
            <a:ext cx="1549400" cy="365125"/>
          </a:xfrm>
        </p:spPr>
        <p:txBody>
          <a:bodyPr>
            <a:normAutofit/>
          </a:bodyPr>
          <a:lstStyle/>
          <a:p>
            <a:pPr>
              <a:spcAft>
                <a:spcPts val="600"/>
              </a:spcAft>
            </a:pPr>
            <a:fld id="{07D0F70F-BAEB-5E42-81E7-9FC6EA31FB51}" type="datetime1">
              <a:rPr lang="en-US" smtClean="0">
                <a:solidFill>
                  <a:schemeClr val="bg1"/>
                </a:solidFill>
              </a:rPr>
              <a:t>5/28/21</a:t>
            </a:fld>
            <a:endParaRPr lang="en-US">
              <a:solidFill>
                <a:schemeClr val="bg1"/>
              </a:solidFill>
            </a:endParaRPr>
          </a:p>
        </p:txBody>
      </p:sp>
      <p:sp>
        <p:nvSpPr>
          <p:cNvPr id="5" name="Footer Placeholder 4">
            <a:extLst>
              <a:ext uri="{FF2B5EF4-FFF2-40B4-BE49-F238E27FC236}">
                <a16:creationId xmlns:a16="http://schemas.microsoft.com/office/drawing/2014/main" id="{CCED6121-65BE-2C42-BC9B-58FAE499155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bg1"/>
                </a:solidFill>
              </a:rPr>
              <a:t>© 2021 Darrell Long</a:t>
            </a:r>
          </a:p>
        </p:txBody>
      </p:sp>
      <p:pic>
        <p:nvPicPr>
          <p:cNvPr id="12" name="Att_NationalCryptologicMuseum_pan.jpg" descr="Att_NationalCryptologicMuseum_pan.jpg">
            <a:extLst>
              <a:ext uri="{FF2B5EF4-FFF2-40B4-BE49-F238E27FC236}">
                <a16:creationId xmlns:a16="http://schemas.microsoft.com/office/drawing/2014/main" id="{8B940A79-F893-6B43-ABA4-A28F2E1E3B1A}"/>
              </a:ext>
            </a:extLst>
          </p:cNvPr>
          <p:cNvPicPr>
            <a:picLocks noChangeAspect="1"/>
          </p:cNvPicPr>
          <p:nvPr/>
        </p:nvPicPr>
        <p:blipFill rotWithShape="1">
          <a:blip r:embed="rId2"/>
          <a:srcRect l="23721" r="28927" b="-2"/>
          <a:stretch/>
        </p:blipFill>
        <p:spPr>
          <a:xfrm>
            <a:off x="1828492" y="3481328"/>
            <a:ext cx="2965878" cy="2965878"/>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pic>
        <p:nvPicPr>
          <p:cNvPr id="11" name="Type_97_cypher_machine.jpg" descr="Type_97_cypher_machine.jpg">
            <a:extLst>
              <a:ext uri="{FF2B5EF4-FFF2-40B4-BE49-F238E27FC236}">
                <a16:creationId xmlns:a16="http://schemas.microsoft.com/office/drawing/2014/main" id="{64D7D5C2-2B04-2D40-AA5C-AA4F4A89D71E}"/>
              </a:ext>
            </a:extLst>
          </p:cNvPr>
          <p:cNvPicPr>
            <a:picLocks noChangeAspect="1"/>
          </p:cNvPicPr>
          <p:nvPr/>
        </p:nvPicPr>
        <p:blipFill rotWithShape="1">
          <a:blip r:embed="rId3"/>
          <a:srcRect t="1288" r="-1" b="9210"/>
          <a:stretch/>
        </p:blipFill>
        <p:spPr>
          <a:xfrm>
            <a:off x="3820702" y="1675969"/>
            <a:ext cx="2167719" cy="2167719"/>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
        <p:nvSpPr>
          <p:cNvPr id="7" name="Slide Number Placeholder 6">
            <a:extLst>
              <a:ext uri="{FF2B5EF4-FFF2-40B4-BE49-F238E27FC236}">
                <a16:creationId xmlns:a16="http://schemas.microsoft.com/office/drawing/2014/main" id="{0055EFE5-CDF3-B64A-B5B5-1507088AD0BA}"/>
              </a:ext>
            </a:extLst>
          </p:cNvPr>
          <p:cNvSpPr>
            <a:spLocks noGrp="1"/>
          </p:cNvSpPr>
          <p:nvPr>
            <p:ph type="sldNum" sz="quarter" idx="12"/>
          </p:nvPr>
        </p:nvSpPr>
        <p:spPr>
          <a:xfrm>
            <a:off x="8610600" y="6356350"/>
            <a:ext cx="2743200" cy="365125"/>
          </a:xfrm>
        </p:spPr>
        <p:txBody>
          <a:bodyPr>
            <a:normAutofit/>
          </a:bodyPr>
          <a:lstStyle/>
          <a:p>
            <a:pPr>
              <a:spcAft>
                <a:spcPts val="600"/>
              </a:spcAft>
            </a:pPr>
            <a:fld id="{6447A55C-D137-174D-A1D2-1FB8578497C7}" type="slidenum">
              <a:rPr lang="en-US">
                <a:solidFill>
                  <a:schemeClr val="bg1"/>
                </a:solidFill>
              </a:rPr>
              <a:pPr>
                <a:spcAft>
                  <a:spcPts val="600"/>
                </a:spcAft>
              </a:pPr>
              <a:t>6</a:t>
            </a:fld>
            <a:endParaRPr lang="en-US">
              <a:solidFill>
                <a:schemeClr val="bg1"/>
              </a:solidFill>
            </a:endParaRPr>
          </a:p>
        </p:txBody>
      </p:sp>
      <p:grpSp>
        <p:nvGrpSpPr>
          <p:cNvPr id="41"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2" name="Freeform: Shape 41">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 name="TextBox 5">
            <a:extLst>
              <a:ext uri="{FF2B5EF4-FFF2-40B4-BE49-F238E27FC236}">
                <a16:creationId xmlns:a16="http://schemas.microsoft.com/office/drawing/2014/main" id="{99A2182C-04FE-BA4E-82AA-61C090AC7101}"/>
              </a:ext>
            </a:extLst>
          </p:cNvPr>
          <p:cNvSpPr txBox="1"/>
          <p:nvPr/>
        </p:nvSpPr>
        <p:spPr>
          <a:xfrm>
            <a:off x="2209800" y="501650"/>
            <a:ext cx="7772400" cy="369332"/>
          </a:xfrm>
          <a:prstGeom prst="rect">
            <a:avLst/>
          </a:prstGeom>
          <a:noFill/>
        </p:spPr>
        <p:txBody>
          <a:bodyPr wrap="square" rtlCol="0">
            <a:spAutoFit/>
          </a:bodyPr>
          <a:lstStyle/>
          <a:p>
            <a:pPr algn="ctr">
              <a:spcAft>
                <a:spcPts val="600"/>
              </a:spcAft>
            </a:pPr>
            <a:r>
              <a:rPr lang="en-US" dirty="0">
                <a:solidFill>
                  <a:schemeClr val="accent6"/>
                </a:solidFill>
              </a:rPr>
              <a:t>Summary: The only secret should be the key.</a:t>
            </a:r>
          </a:p>
        </p:txBody>
      </p:sp>
      <p:pic>
        <p:nvPicPr>
          <p:cNvPr id="32" name="CSA.png" descr="CSA.png">
            <a:extLst>
              <a:ext uri="{FF2B5EF4-FFF2-40B4-BE49-F238E27FC236}">
                <a16:creationId xmlns:a16="http://schemas.microsoft.com/office/drawing/2014/main" id="{374C4111-78FA-2049-BE30-E438D3BDE7ED}"/>
              </a:ext>
            </a:extLst>
          </p:cNvPr>
          <p:cNvPicPr>
            <a:picLocks noChangeAspect="1"/>
          </p:cNvPicPr>
          <p:nvPr/>
        </p:nvPicPr>
        <p:blipFill>
          <a:blip r:embed="rId4"/>
          <a:stretch>
            <a:fillRect/>
          </a:stretch>
        </p:blipFill>
        <p:spPr>
          <a:xfrm>
            <a:off x="1371586" y="800908"/>
            <a:ext cx="2305467" cy="2305467"/>
          </a:xfrm>
          <a:prstGeom prst="rect">
            <a:avLst/>
          </a:prstGeom>
          <a:ln w="12700" cap="flat">
            <a:noFill/>
            <a:miter lim="400000"/>
          </a:ln>
          <a:effectLst/>
        </p:spPr>
      </p:pic>
    </p:spTree>
    <p:extLst>
      <p:ext uri="{BB962C8B-B14F-4D97-AF65-F5344CB8AC3E}">
        <p14:creationId xmlns:p14="http://schemas.microsoft.com/office/powerpoint/2010/main" val="1393167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39FCA8-41DA-5945-BD4F-00297B1C54E7}"/>
              </a:ext>
            </a:extLst>
          </p:cNvPr>
          <p:cNvSpPr>
            <a:spLocks noGrp="1"/>
          </p:cNvSpPr>
          <p:nvPr>
            <p:ph type="dt" sz="half" idx="10"/>
          </p:nvPr>
        </p:nvSpPr>
        <p:spPr/>
        <p:txBody>
          <a:bodyPr/>
          <a:lstStyle/>
          <a:p>
            <a:fld id="{B8683C05-9E23-404C-95C3-62FD30847225}" type="datetime1">
              <a:rPr lang="en-US" smtClean="0"/>
              <a:t>5/28/21</a:t>
            </a:fld>
            <a:endParaRPr lang="en-US"/>
          </a:p>
        </p:txBody>
      </p:sp>
      <p:sp>
        <p:nvSpPr>
          <p:cNvPr id="5" name="Footer Placeholder 4">
            <a:extLst>
              <a:ext uri="{FF2B5EF4-FFF2-40B4-BE49-F238E27FC236}">
                <a16:creationId xmlns:a16="http://schemas.microsoft.com/office/drawing/2014/main" id="{AA386B88-F7BB-2A41-828A-E5F5E348BB6A}"/>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530BF039-E2DF-EB42-9242-13E052F1AEDE}"/>
              </a:ext>
            </a:extLst>
          </p:cNvPr>
          <p:cNvSpPr>
            <a:spLocks noGrp="1"/>
          </p:cNvSpPr>
          <p:nvPr>
            <p:ph type="sldNum" sz="quarter" idx="12"/>
          </p:nvPr>
        </p:nvSpPr>
        <p:spPr/>
        <p:txBody>
          <a:bodyPr/>
          <a:lstStyle/>
          <a:p>
            <a:fld id="{6447A55C-D137-174D-A1D2-1FB8578497C7}" type="slidenum">
              <a:rPr lang="en-US" smtClean="0"/>
              <a:t>7</a:t>
            </a:fld>
            <a:endParaRPr lang="en-US"/>
          </a:p>
        </p:txBody>
      </p:sp>
      <p:sp>
        <p:nvSpPr>
          <p:cNvPr id="9" name="Cryptography basics">
            <a:extLst>
              <a:ext uri="{FF2B5EF4-FFF2-40B4-BE49-F238E27FC236}">
                <a16:creationId xmlns:a16="http://schemas.microsoft.com/office/drawing/2014/main" id="{0E9F8D2B-1F88-5344-B71C-707B6F576D16}"/>
              </a:ext>
            </a:extLst>
          </p:cNvPr>
          <p:cNvSpPr txBox="1">
            <a:spLocks/>
          </p:cNvSpPr>
          <p:nvPr/>
        </p:nvSpPr>
        <p:spPr>
          <a:xfrm>
            <a:off x="838201" y="1065862"/>
            <a:ext cx="3313164"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t>Cryptography Basics</a:t>
            </a:r>
          </a:p>
        </p:txBody>
      </p:sp>
      <p:sp>
        <p:nvSpPr>
          <p:cNvPr id="11" name="Algorithms (E, D) are widely known…">
            <a:extLst>
              <a:ext uri="{FF2B5EF4-FFF2-40B4-BE49-F238E27FC236}">
                <a16:creationId xmlns:a16="http://schemas.microsoft.com/office/drawing/2014/main" id="{C2E2218A-79BE-4C4B-AC04-E5764330848E}"/>
              </a:ext>
            </a:extLst>
          </p:cNvPr>
          <p:cNvSpPr txBox="1">
            <a:spLocks/>
          </p:cNvSpPr>
          <p:nvPr/>
        </p:nvSpPr>
        <p:spPr>
          <a:xfrm>
            <a:off x="5155379" y="226277"/>
            <a:ext cx="6192319" cy="353117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8882">
              <a:spcBef>
                <a:spcPts val="422"/>
              </a:spcBef>
              <a:defRPr sz="3567"/>
            </a:pPr>
            <a:r>
              <a:rPr lang="en-US" sz="2000" dirty="0"/>
              <a:t>Algorithms (E, D) are </a:t>
            </a:r>
            <a:r>
              <a:rPr lang="en-US" sz="2000" i="1" dirty="0"/>
              <a:t>publicly known.</a:t>
            </a:r>
          </a:p>
          <a:p>
            <a:pPr marL="238882">
              <a:spcBef>
                <a:spcPts val="422"/>
              </a:spcBef>
              <a:defRPr sz="3567"/>
            </a:pPr>
            <a:r>
              <a:rPr lang="en-US" sz="2000" dirty="0"/>
              <a:t>Keys (K</a:t>
            </a:r>
            <a:r>
              <a:rPr lang="en-US" sz="2000" baseline="-25000" dirty="0"/>
              <a:t>E</a:t>
            </a:r>
            <a:r>
              <a:rPr lang="en-US" sz="2000" dirty="0"/>
              <a:t>, K</a:t>
            </a:r>
            <a:r>
              <a:rPr lang="en-US" sz="2000" baseline="-25000" dirty="0"/>
              <a:t>D</a:t>
            </a:r>
            <a:r>
              <a:rPr lang="en-US" sz="2000" dirty="0"/>
              <a:t>) represent a </a:t>
            </a:r>
            <a:r>
              <a:rPr lang="en-US" sz="2000" i="1" dirty="0"/>
              <a:t>shared secret</a:t>
            </a:r>
            <a:r>
              <a:rPr lang="en-US" sz="2000" dirty="0"/>
              <a:t>.</a:t>
            </a:r>
          </a:p>
          <a:p>
            <a:pPr marL="238882">
              <a:spcBef>
                <a:spcPts val="422"/>
              </a:spcBef>
              <a:defRPr sz="3567"/>
            </a:pPr>
            <a:r>
              <a:rPr lang="en-US" sz="2000" dirty="0"/>
              <a:t>The </a:t>
            </a:r>
            <a:r>
              <a:rPr lang="en-US" sz="2000" i="1" dirty="0"/>
              <a:t>ciphertext</a:t>
            </a:r>
            <a:r>
              <a:rPr lang="en-US" sz="2000" dirty="0"/>
              <a:t> should be the only information that’s available to the world.</a:t>
            </a:r>
          </a:p>
          <a:p>
            <a:pPr marL="238882">
              <a:spcBef>
                <a:spcPts val="422"/>
              </a:spcBef>
              <a:defRPr sz="3567"/>
            </a:pPr>
            <a:r>
              <a:rPr lang="en-US" sz="2000" dirty="0"/>
              <a:t>The </a:t>
            </a:r>
            <a:r>
              <a:rPr lang="en-US" sz="2000" i="1" dirty="0"/>
              <a:t>plaintext</a:t>
            </a:r>
            <a:r>
              <a:rPr lang="en-US" sz="2000" dirty="0"/>
              <a:t> is known only to the people with the keys. </a:t>
            </a:r>
          </a:p>
        </p:txBody>
      </p:sp>
      <p:grpSp>
        <p:nvGrpSpPr>
          <p:cNvPr id="13" name="Group 12">
            <a:extLst>
              <a:ext uri="{FF2B5EF4-FFF2-40B4-BE49-F238E27FC236}">
                <a16:creationId xmlns:a16="http://schemas.microsoft.com/office/drawing/2014/main" id="{47A40090-FFA3-AF48-8EAE-838573E739BE}"/>
              </a:ext>
            </a:extLst>
          </p:cNvPr>
          <p:cNvGrpSpPr/>
          <p:nvPr/>
        </p:nvGrpSpPr>
        <p:grpSpPr>
          <a:xfrm>
            <a:off x="4763193" y="4091238"/>
            <a:ext cx="6825662" cy="2014460"/>
            <a:chOff x="2283023" y="4166707"/>
            <a:chExt cx="7751352" cy="2344938"/>
          </a:xfrm>
        </p:grpSpPr>
        <p:sp>
          <p:nvSpPr>
            <p:cNvPr id="14" name="E">
              <a:extLst>
                <a:ext uri="{FF2B5EF4-FFF2-40B4-BE49-F238E27FC236}">
                  <a16:creationId xmlns:a16="http://schemas.microsoft.com/office/drawing/2014/main" id="{92E4C2BA-BEB6-0944-8405-696AACEF0DB3}"/>
                </a:ext>
              </a:extLst>
            </p:cNvPr>
            <p:cNvSpPr/>
            <p:nvPr/>
          </p:nvSpPr>
          <p:spPr>
            <a:xfrm>
              <a:off x="3961805" y="4777383"/>
              <a:ext cx="991195" cy="759023"/>
            </a:xfrm>
            <a:prstGeom prst="rect">
              <a:avLst/>
            </a:prstGeom>
            <a:solidFill>
              <a:srgbClr val="FFADD6"/>
            </a:solidFill>
            <a:ln w="127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3600">
                  <a:latin typeface="+mn-lt"/>
                  <a:ea typeface="+mn-ea"/>
                  <a:cs typeface="+mn-cs"/>
                  <a:sym typeface="Helvetica"/>
                </a:defRPr>
              </a:lvl1pPr>
            </a:lstStyle>
            <a:p>
              <a:pPr algn="ctr"/>
              <a:r>
                <a:rPr sz="2531" dirty="0"/>
                <a:t>E</a:t>
              </a:r>
            </a:p>
          </p:txBody>
        </p:sp>
        <p:sp>
          <p:nvSpPr>
            <p:cNvPr id="15" name="D">
              <a:extLst>
                <a:ext uri="{FF2B5EF4-FFF2-40B4-BE49-F238E27FC236}">
                  <a16:creationId xmlns:a16="http://schemas.microsoft.com/office/drawing/2014/main" id="{DAB90580-A852-8245-8E97-46E11092E0C9}"/>
                </a:ext>
              </a:extLst>
            </p:cNvPr>
            <p:cNvSpPr/>
            <p:nvPr/>
          </p:nvSpPr>
          <p:spPr>
            <a:xfrm>
              <a:off x="7390805" y="4777383"/>
              <a:ext cx="991195" cy="759023"/>
            </a:xfrm>
            <a:prstGeom prst="rect">
              <a:avLst/>
            </a:prstGeom>
            <a:solidFill>
              <a:srgbClr val="00F900"/>
            </a:solidFill>
            <a:ln w="127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3600">
                  <a:latin typeface="+mn-lt"/>
                  <a:ea typeface="+mn-ea"/>
                  <a:cs typeface="+mn-cs"/>
                  <a:sym typeface="Helvetica"/>
                </a:defRPr>
              </a:lvl1pPr>
            </a:lstStyle>
            <a:p>
              <a:pPr algn="ctr"/>
              <a:r>
                <a:rPr sz="2531" dirty="0"/>
                <a:t>D</a:t>
              </a:r>
            </a:p>
          </p:txBody>
        </p:sp>
        <p:sp>
          <p:nvSpPr>
            <p:cNvPr id="16" name="Line">
              <a:extLst>
                <a:ext uri="{FF2B5EF4-FFF2-40B4-BE49-F238E27FC236}">
                  <a16:creationId xmlns:a16="http://schemas.microsoft.com/office/drawing/2014/main" id="{543DA396-FED5-B946-A498-F5E016B03890}"/>
                </a:ext>
              </a:extLst>
            </p:cNvPr>
            <p:cNvSpPr/>
            <p:nvPr/>
          </p:nvSpPr>
          <p:spPr>
            <a:xfrm>
              <a:off x="4953000" y="5161359"/>
              <a:ext cx="2437805" cy="1588"/>
            </a:xfrm>
            <a:prstGeom prst="line">
              <a:avLst/>
            </a:prstGeom>
            <a:ln w="38100">
              <a:solidFill>
                <a:srgbClr val="000000"/>
              </a:solidFill>
              <a:miter lim="400000"/>
              <a:tailEnd type="triangle"/>
            </a:ln>
          </p:spPr>
          <p:txBody>
            <a:bodyPr lIns="0" tIns="0" rIns="0" bIns="0"/>
            <a:lstStyle/>
            <a:p>
              <a:endParaRPr sz="1266"/>
            </a:p>
          </p:txBody>
        </p:sp>
        <p:sp>
          <p:nvSpPr>
            <p:cNvPr id="17" name="C=E(P,KE)">
              <a:extLst>
                <a:ext uri="{FF2B5EF4-FFF2-40B4-BE49-F238E27FC236}">
                  <a16:creationId xmlns:a16="http://schemas.microsoft.com/office/drawing/2014/main" id="{DB647AD3-E7F3-3D4E-9ECA-0910BA91ED6D}"/>
                </a:ext>
              </a:extLst>
            </p:cNvPr>
            <p:cNvSpPr txBox="1"/>
            <p:nvPr/>
          </p:nvSpPr>
          <p:spPr>
            <a:xfrm>
              <a:off x="5313803" y="4658203"/>
              <a:ext cx="1335302"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a:latin typeface="+mn-lt"/>
                  <a:ea typeface="+mn-ea"/>
                  <a:cs typeface="+mn-cs"/>
                  <a:sym typeface="Helvetica"/>
                </a:defRPr>
              </a:pPr>
              <a:r>
                <a:rPr sz="2531" i="1" dirty="0"/>
                <a:t>C</a:t>
              </a:r>
              <a:r>
                <a:rPr sz="2531" dirty="0"/>
                <a:t>=E(</a:t>
              </a:r>
              <a:r>
                <a:rPr sz="2531" i="1" dirty="0"/>
                <a:t>P</a:t>
              </a:r>
              <a:r>
                <a:rPr sz="2531" dirty="0"/>
                <a:t>,</a:t>
              </a:r>
              <a:r>
                <a:rPr sz="2531" i="1" dirty="0"/>
                <a:t>KE</a:t>
              </a:r>
              <a:r>
                <a:rPr sz="2531" dirty="0"/>
                <a:t>)</a:t>
              </a:r>
            </a:p>
          </p:txBody>
        </p:sp>
        <p:sp>
          <p:nvSpPr>
            <p:cNvPr id="18" name="P">
              <a:extLst>
                <a:ext uri="{FF2B5EF4-FFF2-40B4-BE49-F238E27FC236}">
                  <a16:creationId xmlns:a16="http://schemas.microsoft.com/office/drawing/2014/main" id="{F5EFA698-F581-E04B-96F8-A6F0AEB6866F}"/>
                </a:ext>
              </a:extLst>
            </p:cNvPr>
            <p:cNvSpPr txBox="1"/>
            <p:nvPr/>
          </p:nvSpPr>
          <p:spPr>
            <a:xfrm>
              <a:off x="2530592" y="4948419"/>
              <a:ext cx="240451"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i="1">
                  <a:latin typeface="+mn-lt"/>
                  <a:ea typeface="+mn-ea"/>
                  <a:cs typeface="+mn-cs"/>
                  <a:sym typeface="Helvetica"/>
                </a:defRPr>
              </a:lvl1pPr>
            </a:lstStyle>
            <a:p>
              <a:r>
                <a:rPr sz="2531"/>
                <a:t>P</a:t>
              </a:r>
            </a:p>
          </p:txBody>
        </p:sp>
        <p:sp>
          <p:nvSpPr>
            <p:cNvPr id="19" name="Line">
              <a:extLst>
                <a:ext uri="{FF2B5EF4-FFF2-40B4-BE49-F238E27FC236}">
                  <a16:creationId xmlns:a16="http://schemas.microsoft.com/office/drawing/2014/main" id="{FBA939AF-E8A8-7C4A-9ED3-9C94F561E752}"/>
                </a:ext>
              </a:extLst>
            </p:cNvPr>
            <p:cNvSpPr/>
            <p:nvPr/>
          </p:nvSpPr>
          <p:spPr>
            <a:xfrm>
              <a:off x="2865636" y="5161360"/>
              <a:ext cx="1093788" cy="1588"/>
            </a:xfrm>
            <a:prstGeom prst="line">
              <a:avLst/>
            </a:prstGeom>
            <a:ln w="38100">
              <a:solidFill>
                <a:srgbClr val="000000"/>
              </a:solidFill>
              <a:miter lim="400000"/>
              <a:tailEnd type="triangle"/>
            </a:ln>
          </p:spPr>
          <p:txBody>
            <a:bodyPr lIns="0" tIns="0" rIns="0" bIns="0"/>
            <a:lstStyle/>
            <a:p>
              <a:endParaRPr sz="1266"/>
            </a:p>
          </p:txBody>
        </p:sp>
        <p:sp>
          <p:nvSpPr>
            <p:cNvPr id="20" name="P">
              <a:extLst>
                <a:ext uri="{FF2B5EF4-FFF2-40B4-BE49-F238E27FC236}">
                  <a16:creationId xmlns:a16="http://schemas.microsoft.com/office/drawing/2014/main" id="{C161F564-E7E7-F446-B7B8-B0BD9630B000}"/>
                </a:ext>
              </a:extLst>
            </p:cNvPr>
            <p:cNvSpPr txBox="1"/>
            <p:nvPr/>
          </p:nvSpPr>
          <p:spPr>
            <a:xfrm>
              <a:off x="9540397" y="4948419"/>
              <a:ext cx="240451"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i="1">
                  <a:latin typeface="+mn-lt"/>
                  <a:ea typeface="+mn-ea"/>
                  <a:cs typeface="+mn-cs"/>
                  <a:sym typeface="Helvetica"/>
                </a:defRPr>
              </a:lvl1pPr>
            </a:lstStyle>
            <a:p>
              <a:r>
                <a:rPr sz="2531"/>
                <a:t>P</a:t>
              </a:r>
            </a:p>
          </p:txBody>
        </p:sp>
        <p:sp>
          <p:nvSpPr>
            <p:cNvPr id="21" name="Line">
              <a:extLst>
                <a:ext uri="{FF2B5EF4-FFF2-40B4-BE49-F238E27FC236}">
                  <a16:creationId xmlns:a16="http://schemas.microsoft.com/office/drawing/2014/main" id="{5CA8B79C-22C6-9040-9449-74F8E2AEC60C}"/>
                </a:ext>
              </a:extLst>
            </p:cNvPr>
            <p:cNvSpPr/>
            <p:nvPr/>
          </p:nvSpPr>
          <p:spPr>
            <a:xfrm>
              <a:off x="8382001" y="5161360"/>
              <a:ext cx="1142999" cy="1588"/>
            </a:xfrm>
            <a:prstGeom prst="line">
              <a:avLst/>
            </a:prstGeom>
            <a:ln w="38100">
              <a:solidFill>
                <a:srgbClr val="000000"/>
              </a:solidFill>
              <a:miter lim="400000"/>
              <a:tailEnd type="triangle"/>
            </a:ln>
          </p:spPr>
          <p:txBody>
            <a:bodyPr lIns="0" tIns="0" rIns="0" bIns="0"/>
            <a:lstStyle/>
            <a:p>
              <a:endParaRPr sz="1266"/>
            </a:p>
          </p:txBody>
        </p:sp>
        <p:sp>
          <p:nvSpPr>
            <p:cNvPr id="22" name="Line">
              <a:extLst>
                <a:ext uri="{FF2B5EF4-FFF2-40B4-BE49-F238E27FC236}">
                  <a16:creationId xmlns:a16="http://schemas.microsoft.com/office/drawing/2014/main" id="{D3FC2523-FAF5-6845-AEE6-93E8C550051F}"/>
                </a:ext>
              </a:extLst>
            </p:cNvPr>
            <p:cNvSpPr/>
            <p:nvPr/>
          </p:nvSpPr>
          <p:spPr>
            <a:xfrm>
              <a:off x="4453136" y="4402336"/>
              <a:ext cx="1600" cy="383974"/>
            </a:xfrm>
            <a:prstGeom prst="line">
              <a:avLst/>
            </a:prstGeom>
            <a:ln w="38100">
              <a:solidFill>
                <a:srgbClr val="000000"/>
              </a:solidFill>
              <a:miter lim="400000"/>
              <a:tailEnd type="triangle"/>
            </a:ln>
          </p:spPr>
          <p:txBody>
            <a:bodyPr lIns="0" tIns="0" rIns="0" bIns="0"/>
            <a:lstStyle/>
            <a:p>
              <a:endParaRPr sz="1266"/>
            </a:p>
          </p:txBody>
        </p:sp>
        <p:sp>
          <p:nvSpPr>
            <p:cNvPr id="23" name="Line">
              <a:extLst>
                <a:ext uri="{FF2B5EF4-FFF2-40B4-BE49-F238E27FC236}">
                  <a16:creationId xmlns:a16="http://schemas.microsoft.com/office/drawing/2014/main" id="{8DAEB6A2-2A8D-0D4D-A994-E8073285F6EE}"/>
                </a:ext>
              </a:extLst>
            </p:cNvPr>
            <p:cNvSpPr/>
            <p:nvPr/>
          </p:nvSpPr>
          <p:spPr>
            <a:xfrm flipH="1">
              <a:off x="7881938" y="4402336"/>
              <a:ext cx="1600" cy="383974"/>
            </a:xfrm>
            <a:prstGeom prst="line">
              <a:avLst/>
            </a:prstGeom>
            <a:ln w="38100">
              <a:solidFill>
                <a:srgbClr val="000000"/>
              </a:solidFill>
              <a:miter lim="400000"/>
              <a:tailEnd type="triangle"/>
            </a:ln>
          </p:spPr>
          <p:txBody>
            <a:bodyPr lIns="0" tIns="0" rIns="0" bIns="0"/>
            <a:lstStyle/>
            <a:p>
              <a:endParaRPr sz="1266"/>
            </a:p>
          </p:txBody>
        </p:sp>
        <p:sp>
          <p:nvSpPr>
            <p:cNvPr id="24" name="Line">
              <a:extLst>
                <a:ext uri="{FF2B5EF4-FFF2-40B4-BE49-F238E27FC236}">
                  <a16:creationId xmlns:a16="http://schemas.microsoft.com/office/drawing/2014/main" id="{07C4F686-C375-5C4E-8976-C23B30BFCFB0}"/>
                </a:ext>
              </a:extLst>
            </p:cNvPr>
            <p:cNvSpPr/>
            <p:nvPr/>
          </p:nvSpPr>
          <p:spPr>
            <a:xfrm rot="16200000">
              <a:off x="4113609" y="4089797"/>
              <a:ext cx="303610" cy="3964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miter lim="400000"/>
            </a:ln>
          </p:spPr>
          <p:txBody>
            <a:bodyPr lIns="35719" tIns="35719" rIns="35719" bIns="35719" anchor="ctr"/>
            <a:lstStyle/>
            <a:p>
              <a:endParaRPr sz="1266"/>
            </a:p>
          </p:txBody>
        </p:sp>
        <p:sp>
          <p:nvSpPr>
            <p:cNvPr id="25" name="Line">
              <a:extLst>
                <a:ext uri="{FF2B5EF4-FFF2-40B4-BE49-F238E27FC236}">
                  <a16:creationId xmlns:a16="http://schemas.microsoft.com/office/drawing/2014/main" id="{5A3FDEAB-F6ED-7349-A9D2-E2E3C00D2A24}"/>
                </a:ext>
              </a:extLst>
            </p:cNvPr>
            <p:cNvSpPr/>
            <p:nvPr/>
          </p:nvSpPr>
          <p:spPr>
            <a:xfrm rot="16200000">
              <a:off x="8011417" y="4156770"/>
              <a:ext cx="232173" cy="37593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ln w="25400">
              <a:solidFill>
                <a:srgbClr val="000000"/>
              </a:solidFill>
              <a:miter lim="400000"/>
            </a:ln>
          </p:spPr>
          <p:txBody>
            <a:bodyPr lIns="35719" tIns="35719" rIns="35719" bIns="35719" anchor="ctr"/>
            <a:lstStyle/>
            <a:p>
              <a:endParaRPr sz="1266"/>
            </a:p>
          </p:txBody>
        </p:sp>
        <p:sp>
          <p:nvSpPr>
            <p:cNvPr id="26" name="Encryption">
              <a:extLst>
                <a:ext uri="{FF2B5EF4-FFF2-40B4-BE49-F238E27FC236}">
                  <a16:creationId xmlns:a16="http://schemas.microsoft.com/office/drawing/2014/main" id="{0B610621-8B53-2745-A04D-CBDA41F67F94}"/>
                </a:ext>
              </a:extLst>
            </p:cNvPr>
            <p:cNvSpPr txBox="1"/>
            <p:nvPr/>
          </p:nvSpPr>
          <p:spPr>
            <a:xfrm>
              <a:off x="3592391" y="6114933"/>
              <a:ext cx="1258486" cy="39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a:latin typeface="+mn-lt"/>
                  <a:ea typeface="+mn-ea"/>
                  <a:cs typeface="+mn-cs"/>
                  <a:sym typeface="Helvetica"/>
                </a:defRPr>
              </a:lvl1pPr>
            </a:lstStyle>
            <a:p>
              <a:r>
                <a:rPr sz="2109"/>
                <a:t>Encryption</a:t>
              </a:r>
            </a:p>
          </p:txBody>
        </p:sp>
        <p:sp>
          <p:nvSpPr>
            <p:cNvPr id="27" name="Decryption">
              <a:extLst>
                <a:ext uri="{FF2B5EF4-FFF2-40B4-BE49-F238E27FC236}">
                  <a16:creationId xmlns:a16="http://schemas.microsoft.com/office/drawing/2014/main" id="{90A5601B-6457-A444-8975-57CDEFD74C26}"/>
                </a:ext>
              </a:extLst>
            </p:cNvPr>
            <p:cNvSpPr txBox="1"/>
            <p:nvPr/>
          </p:nvSpPr>
          <p:spPr>
            <a:xfrm>
              <a:off x="7447090" y="6114933"/>
              <a:ext cx="1285738" cy="39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a:latin typeface="+mn-lt"/>
                  <a:ea typeface="+mn-ea"/>
                  <a:cs typeface="+mn-cs"/>
                  <a:sym typeface="Helvetica"/>
                </a:defRPr>
              </a:lvl1pPr>
            </a:lstStyle>
            <a:p>
              <a:r>
                <a:rPr sz="2109"/>
                <a:t>Decryption</a:t>
              </a:r>
            </a:p>
          </p:txBody>
        </p:sp>
        <p:sp>
          <p:nvSpPr>
            <p:cNvPr id="28" name="Encryption key">
              <a:extLst>
                <a:ext uri="{FF2B5EF4-FFF2-40B4-BE49-F238E27FC236}">
                  <a16:creationId xmlns:a16="http://schemas.microsoft.com/office/drawing/2014/main" id="{2ED9E0FA-1AF9-7D46-9689-31AC744DE9A0}"/>
                </a:ext>
              </a:extLst>
            </p:cNvPr>
            <p:cNvSpPr txBox="1"/>
            <p:nvPr/>
          </p:nvSpPr>
          <p:spPr>
            <a:xfrm>
              <a:off x="2299049" y="4247074"/>
              <a:ext cx="1258486" cy="721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000">
                  <a:solidFill>
                    <a:srgbClr val="0433FF"/>
                  </a:solidFill>
                  <a:latin typeface="+mn-lt"/>
                  <a:ea typeface="+mn-ea"/>
                  <a:cs typeface="+mn-cs"/>
                  <a:sym typeface="Helvetica"/>
                </a:defRPr>
              </a:pPr>
              <a:r>
                <a:rPr sz="2109" dirty="0"/>
                <a:t>Encryption</a:t>
              </a:r>
              <a:br>
                <a:rPr sz="2109" dirty="0"/>
              </a:br>
              <a:r>
                <a:rPr sz="2109" dirty="0"/>
                <a:t>key</a:t>
              </a:r>
            </a:p>
          </p:txBody>
        </p:sp>
        <p:sp>
          <p:nvSpPr>
            <p:cNvPr id="29" name="Line">
              <a:extLst>
                <a:ext uri="{FF2B5EF4-FFF2-40B4-BE49-F238E27FC236}">
                  <a16:creationId xmlns:a16="http://schemas.microsoft.com/office/drawing/2014/main" id="{B7F35FFA-F469-544A-9EF2-6E5F8653B54C}"/>
                </a:ext>
              </a:extLst>
            </p:cNvPr>
            <p:cNvSpPr/>
            <p:nvPr/>
          </p:nvSpPr>
          <p:spPr>
            <a:xfrm rot="10800000" flipH="1">
              <a:off x="3594299" y="4169244"/>
              <a:ext cx="658013" cy="4279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72" y="0"/>
                    <a:pt x="9745" y="5388"/>
                    <a:pt x="9745" y="10777"/>
                  </a:cubicBezTo>
                  <a:cubicBezTo>
                    <a:pt x="9745" y="16165"/>
                    <a:pt x="14617" y="21554"/>
                    <a:pt x="19490" y="21554"/>
                  </a:cubicBezTo>
                  <a:lnTo>
                    <a:pt x="21600" y="21600"/>
                  </a:lnTo>
                </a:path>
              </a:pathLst>
            </a:custGeom>
            <a:ln w="38100" cap="rnd">
              <a:solidFill>
                <a:srgbClr val="0433FF"/>
              </a:solidFill>
              <a:tailEnd type="stealth"/>
            </a:ln>
          </p:spPr>
          <p:txBody>
            <a:bodyPr lIns="35719" tIns="35719" rIns="35719" bIns="35719" anchor="ctr"/>
            <a:lstStyle/>
            <a:p>
              <a:endParaRPr sz="1266"/>
            </a:p>
          </p:txBody>
        </p:sp>
        <p:sp>
          <p:nvSpPr>
            <p:cNvPr id="30" name="Decryption key">
              <a:extLst>
                <a:ext uri="{FF2B5EF4-FFF2-40B4-BE49-F238E27FC236}">
                  <a16:creationId xmlns:a16="http://schemas.microsoft.com/office/drawing/2014/main" id="{3C41AC27-B379-504A-853C-0A8FC2DF9315}"/>
                </a:ext>
              </a:extLst>
            </p:cNvPr>
            <p:cNvSpPr txBox="1"/>
            <p:nvPr/>
          </p:nvSpPr>
          <p:spPr>
            <a:xfrm>
              <a:off x="8748637" y="4166707"/>
              <a:ext cx="1285738" cy="721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000">
                  <a:solidFill>
                    <a:srgbClr val="0433FF"/>
                  </a:solidFill>
                  <a:latin typeface="+mn-lt"/>
                  <a:ea typeface="+mn-ea"/>
                  <a:cs typeface="+mn-cs"/>
                  <a:sym typeface="Helvetica"/>
                </a:defRPr>
              </a:pPr>
              <a:r>
                <a:rPr sz="2109"/>
                <a:t>Decryption</a:t>
              </a:r>
              <a:br>
                <a:rPr sz="2109"/>
              </a:br>
              <a:r>
                <a:rPr sz="2109"/>
                <a:t>key</a:t>
              </a:r>
            </a:p>
          </p:txBody>
        </p:sp>
        <p:sp>
          <p:nvSpPr>
            <p:cNvPr id="31" name="Line">
              <a:extLst>
                <a:ext uri="{FF2B5EF4-FFF2-40B4-BE49-F238E27FC236}">
                  <a16:creationId xmlns:a16="http://schemas.microsoft.com/office/drawing/2014/main" id="{A731CB21-B6D7-EC4E-927A-D5FD339F9147}"/>
                </a:ext>
              </a:extLst>
            </p:cNvPr>
            <p:cNvSpPr/>
            <p:nvPr/>
          </p:nvSpPr>
          <p:spPr>
            <a:xfrm rot="10800000">
              <a:off x="8095659" y="4169416"/>
              <a:ext cx="664365" cy="3515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77" y="0"/>
                    <a:pt x="9755" y="5389"/>
                    <a:pt x="9755" y="10777"/>
                  </a:cubicBezTo>
                  <a:cubicBezTo>
                    <a:pt x="9755" y="16166"/>
                    <a:pt x="14632" y="21554"/>
                    <a:pt x="19510" y="21554"/>
                  </a:cubicBezTo>
                  <a:lnTo>
                    <a:pt x="21600" y="21600"/>
                  </a:lnTo>
                </a:path>
              </a:pathLst>
            </a:custGeom>
            <a:ln w="38100" cap="rnd">
              <a:solidFill>
                <a:srgbClr val="0433FF"/>
              </a:solidFill>
              <a:tailEnd type="stealth"/>
            </a:ln>
          </p:spPr>
          <p:txBody>
            <a:bodyPr lIns="35719" tIns="35719" rIns="35719" bIns="35719" anchor="ctr"/>
            <a:lstStyle/>
            <a:p>
              <a:endParaRPr sz="1266"/>
            </a:p>
          </p:txBody>
        </p:sp>
        <p:sp>
          <p:nvSpPr>
            <p:cNvPr id="32" name="Plaintext">
              <a:extLst>
                <a:ext uri="{FF2B5EF4-FFF2-40B4-BE49-F238E27FC236}">
                  <a16:creationId xmlns:a16="http://schemas.microsoft.com/office/drawing/2014/main" id="{0856B68D-9AB3-224F-9DDA-F38B97CA700D}"/>
                </a:ext>
              </a:extLst>
            </p:cNvPr>
            <p:cNvSpPr/>
            <p:nvPr/>
          </p:nvSpPr>
          <p:spPr>
            <a:xfrm>
              <a:off x="2283024" y="5348883"/>
              <a:ext cx="1562695" cy="553641"/>
            </a:xfrm>
            <a:prstGeom prst="rect">
              <a:avLst/>
            </a:prstGeom>
            <a:solidFill>
              <a:srgbClr val="FFFC79"/>
            </a:solidFill>
            <a:ln w="12700" cap="rnd">
              <a:solidFill>
                <a:srgbClr val="0433FF"/>
              </a:solidFill>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3000">
                  <a:latin typeface="+mn-lt"/>
                  <a:ea typeface="+mn-ea"/>
                  <a:cs typeface="+mn-cs"/>
                  <a:sym typeface="Helvetica"/>
                </a:defRPr>
              </a:lvl1pPr>
            </a:lstStyle>
            <a:p>
              <a:pPr algn="ctr"/>
              <a:r>
                <a:rPr sz="2109" dirty="0"/>
                <a:t>Plaintext</a:t>
              </a:r>
            </a:p>
          </p:txBody>
        </p:sp>
        <p:sp>
          <p:nvSpPr>
            <p:cNvPr id="33" name="Plaintext">
              <a:extLst>
                <a:ext uri="{FF2B5EF4-FFF2-40B4-BE49-F238E27FC236}">
                  <a16:creationId xmlns:a16="http://schemas.microsoft.com/office/drawing/2014/main" id="{EDC1ED6C-9FEA-7D45-BE35-A72A4C96F0FE}"/>
                </a:ext>
              </a:extLst>
            </p:cNvPr>
            <p:cNvSpPr/>
            <p:nvPr/>
          </p:nvSpPr>
          <p:spPr>
            <a:xfrm>
              <a:off x="8444508" y="5348883"/>
              <a:ext cx="1562695" cy="553641"/>
            </a:xfrm>
            <a:prstGeom prst="rect">
              <a:avLst/>
            </a:prstGeom>
            <a:solidFill>
              <a:srgbClr val="FFFC79"/>
            </a:solidFill>
            <a:ln w="127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3000">
                  <a:latin typeface="+mn-lt"/>
                  <a:ea typeface="+mn-ea"/>
                  <a:cs typeface="+mn-cs"/>
                  <a:sym typeface="Helvetica"/>
                </a:defRPr>
              </a:lvl1pPr>
            </a:lstStyle>
            <a:p>
              <a:pPr algn="ctr"/>
              <a:r>
                <a:rPr sz="2109" dirty="0"/>
                <a:t>Plaintext</a:t>
              </a:r>
            </a:p>
          </p:txBody>
        </p:sp>
        <p:sp>
          <p:nvSpPr>
            <p:cNvPr id="34" name="Ciphertext">
              <a:extLst>
                <a:ext uri="{FF2B5EF4-FFF2-40B4-BE49-F238E27FC236}">
                  <a16:creationId xmlns:a16="http://schemas.microsoft.com/office/drawing/2014/main" id="{34695619-EA15-2049-9FD0-246C4E73F86B}"/>
                </a:ext>
              </a:extLst>
            </p:cNvPr>
            <p:cNvSpPr/>
            <p:nvPr/>
          </p:nvSpPr>
          <p:spPr>
            <a:xfrm>
              <a:off x="5470922" y="5348883"/>
              <a:ext cx="1562695" cy="553641"/>
            </a:xfrm>
            <a:prstGeom prst="rect">
              <a:avLst/>
            </a:prstGeom>
            <a:solidFill>
              <a:srgbClr val="C0C0C0"/>
            </a:solidFill>
            <a:ln w="127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3000">
                  <a:latin typeface="+mn-lt"/>
                  <a:ea typeface="+mn-ea"/>
                  <a:cs typeface="+mn-cs"/>
                  <a:sym typeface="Helvetica"/>
                </a:defRPr>
              </a:lvl1pPr>
            </a:lstStyle>
            <a:p>
              <a:pPr algn="ctr"/>
              <a:r>
                <a:rPr sz="2109" dirty="0"/>
                <a:t>Ciphertext</a:t>
              </a:r>
            </a:p>
          </p:txBody>
        </p:sp>
      </p:grpSp>
      <p:sp>
        <p:nvSpPr>
          <p:cNvPr id="35" name="TextBox 34">
            <a:extLst>
              <a:ext uri="{FF2B5EF4-FFF2-40B4-BE49-F238E27FC236}">
                <a16:creationId xmlns:a16="http://schemas.microsoft.com/office/drawing/2014/main" id="{CC86FE36-CB99-9E4C-AA96-722A3FFBF490}"/>
              </a:ext>
            </a:extLst>
          </p:cNvPr>
          <p:cNvSpPr txBox="1"/>
          <p:nvPr/>
        </p:nvSpPr>
        <p:spPr>
          <a:xfrm>
            <a:off x="6505757" y="3910590"/>
            <a:ext cx="380232" cy="369332"/>
          </a:xfrm>
          <a:prstGeom prst="rect">
            <a:avLst/>
          </a:prstGeom>
          <a:noFill/>
        </p:spPr>
        <p:txBody>
          <a:bodyPr wrap="none" rtlCol="0">
            <a:spAutoFit/>
          </a:bodyPr>
          <a:lstStyle/>
          <a:p>
            <a:r>
              <a:rPr lang="en-US" dirty="0"/>
              <a:t>K</a:t>
            </a:r>
            <a:r>
              <a:rPr lang="en-US" baseline="-25000" dirty="0"/>
              <a:t>E</a:t>
            </a:r>
          </a:p>
        </p:txBody>
      </p:sp>
      <p:sp>
        <p:nvSpPr>
          <p:cNvPr id="36" name="TextBox 35">
            <a:extLst>
              <a:ext uri="{FF2B5EF4-FFF2-40B4-BE49-F238E27FC236}">
                <a16:creationId xmlns:a16="http://schemas.microsoft.com/office/drawing/2014/main" id="{5D4E8167-1D2F-1E4D-A07B-A9EFA06239AA}"/>
              </a:ext>
            </a:extLst>
          </p:cNvPr>
          <p:cNvSpPr txBox="1"/>
          <p:nvPr/>
        </p:nvSpPr>
        <p:spPr>
          <a:xfrm>
            <a:off x="9503681" y="3908344"/>
            <a:ext cx="399468" cy="369332"/>
          </a:xfrm>
          <a:prstGeom prst="rect">
            <a:avLst/>
          </a:prstGeom>
          <a:noFill/>
        </p:spPr>
        <p:txBody>
          <a:bodyPr wrap="none" rtlCol="0">
            <a:spAutoFit/>
          </a:bodyPr>
          <a:lstStyle/>
          <a:p>
            <a:r>
              <a:rPr lang="en-US" dirty="0"/>
              <a:t>K</a:t>
            </a:r>
            <a:r>
              <a:rPr lang="en-US" baseline="-25000" dirty="0"/>
              <a:t>D</a:t>
            </a:r>
          </a:p>
        </p:txBody>
      </p:sp>
      <p:pic>
        <p:nvPicPr>
          <p:cNvPr id="37" name="Picture 7" descr="Close-up of a calculator keypad">
            <a:extLst>
              <a:ext uri="{FF2B5EF4-FFF2-40B4-BE49-F238E27FC236}">
                <a16:creationId xmlns:a16="http://schemas.microsoft.com/office/drawing/2014/main" id="{FB987CFD-587C-2B46-93C5-C02FED6F7F2C}"/>
              </a:ext>
            </a:extLst>
          </p:cNvPr>
          <p:cNvPicPr>
            <a:picLocks noChangeAspect="1"/>
          </p:cNvPicPr>
          <p:nvPr/>
        </p:nvPicPr>
        <p:blipFill rotWithShape="1">
          <a:blip r:embed="rId2">
            <a:alphaModFix amt="35000"/>
          </a:blip>
          <a:srcRect b="15094"/>
          <a:stretch/>
        </p:blipFill>
        <p:spPr>
          <a:xfrm>
            <a:off x="20" y="1"/>
            <a:ext cx="12191980" cy="6857999"/>
          </a:xfrm>
          <a:prstGeom prst="rect">
            <a:avLst/>
          </a:prstGeom>
        </p:spPr>
      </p:pic>
    </p:spTree>
    <p:extLst>
      <p:ext uri="{BB962C8B-B14F-4D97-AF65-F5344CB8AC3E}">
        <p14:creationId xmlns:p14="http://schemas.microsoft.com/office/powerpoint/2010/main" val="4130745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 letter&#10;&#10;Description automatically generated">
            <a:extLst>
              <a:ext uri="{FF2B5EF4-FFF2-40B4-BE49-F238E27FC236}">
                <a16:creationId xmlns:a16="http://schemas.microsoft.com/office/drawing/2014/main" id="{9A061A01-6CF9-D342-A0A0-BA9E756ECFDF}"/>
              </a:ext>
            </a:extLst>
          </p:cNvPr>
          <p:cNvPicPr>
            <a:picLocks noChangeAspect="1"/>
          </p:cNvPicPr>
          <p:nvPr/>
        </p:nvPicPr>
        <p:blipFill rotWithShape="1">
          <a:blip r:embed="rId3">
            <a:alphaModFix amt="40000"/>
          </a:blip>
          <a:srcRect l="15103" r="23595" b="-1"/>
          <a:stretch/>
        </p:blipFill>
        <p:spPr>
          <a:xfrm>
            <a:off x="20" y="10"/>
            <a:ext cx="8450297" cy="6857990"/>
          </a:xfrm>
          <a:prstGeom prst="rect">
            <a:avLst/>
          </a:prstGeom>
        </p:spPr>
      </p:pic>
      <p:sp>
        <p:nvSpPr>
          <p:cNvPr id="2" name="Title 1">
            <a:extLst>
              <a:ext uri="{FF2B5EF4-FFF2-40B4-BE49-F238E27FC236}">
                <a16:creationId xmlns:a16="http://schemas.microsoft.com/office/drawing/2014/main" id="{678A0F40-E00D-1645-86DB-46185CC4B4F8}"/>
              </a:ext>
            </a:extLst>
          </p:cNvPr>
          <p:cNvSpPr>
            <a:spLocks noGrp="1"/>
          </p:cNvSpPr>
          <p:nvPr>
            <p:ph type="title"/>
          </p:nvPr>
        </p:nvSpPr>
        <p:spPr>
          <a:xfrm>
            <a:off x="838201" y="365125"/>
            <a:ext cx="5251316" cy="1627636"/>
          </a:xfrm>
        </p:spPr>
        <p:txBody>
          <a:bodyPr vert="horz" lIns="91440" tIns="45720" rIns="91440" bIns="45720" rtlCol="0" anchor="ctr">
            <a:normAutofit/>
          </a:bodyPr>
          <a:lstStyle/>
          <a:p>
            <a:r>
              <a:rPr lang="en-US" kern="1200">
                <a:solidFill>
                  <a:srgbClr val="FFFFFF"/>
                </a:solidFill>
                <a:latin typeface="+mj-lt"/>
                <a:ea typeface="+mj-ea"/>
                <a:cs typeface="+mj-cs"/>
              </a:rPr>
              <a:t>Historical Cryptography</a:t>
            </a:r>
          </a:p>
        </p:txBody>
      </p:sp>
      <p:sp>
        <p:nvSpPr>
          <p:cNvPr id="3" name="Text Placeholder 2">
            <a:extLst>
              <a:ext uri="{FF2B5EF4-FFF2-40B4-BE49-F238E27FC236}">
                <a16:creationId xmlns:a16="http://schemas.microsoft.com/office/drawing/2014/main" id="{32A43B15-0BAD-A44A-994A-B12CA4F22A82}"/>
              </a:ext>
            </a:extLst>
          </p:cNvPr>
          <p:cNvSpPr>
            <a:spLocks noGrp="1"/>
          </p:cNvSpPr>
          <p:nvPr>
            <p:ph type="body" idx="1"/>
          </p:nvPr>
        </p:nvSpPr>
        <p:spPr>
          <a:xfrm>
            <a:off x="838200" y="2219785"/>
            <a:ext cx="4619621" cy="3957178"/>
          </a:xfrm>
        </p:spPr>
        <p:txBody>
          <a:bodyPr vert="horz" lIns="91440" tIns="45720" rIns="91440" bIns="45720" rtlCol="0">
            <a:normAutofit/>
          </a:bodyPr>
          <a:lstStyle/>
          <a:p>
            <a:r>
              <a:rPr lang="en-US" sz="1700" dirty="0">
                <a:solidFill>
                  <a:srgbClr val="FFFFFF"/>
                </a:solidFill>
              </a:rPr>
              <a:t>Cryptography has existed since there has been writing:</a:t>
            </a:r>
          </a:p>
          <a:p>
            <a:pPr lvl="1"/>
            <a:r>
              <a:rPr lang="en-US" sz="1700" dirty="0">
                <a:solidFill>
                  <a:srgbClr val="FFFFFF"/>
                </a:solidFill>
              </a:rPr>
              <a:t>Writing is a cipher to the illiterate and was once considered magical.</a:t>
            </a:r>
          </a:p>
          <a:p>
            <a:r>
              <a:rPr lang="en-US" sz="1700" dirty="0">
                <a:solidFill>
                  <a:srgbClr val="FFFFFF"/>
                </a:solidFill>
              </a:rPr>
              <a:t>Typically involved one or more of the following:</a:t>
            </a:r>
          </a:p>
          <a:p>
            <a:pPr lvl="1"/>
            <a:r>
              <a:rPr lang="en-US" sz="1700" dirty="0" err="1">
                <a:solidFill>
                  <a:srgbClr val="FFFFFF"/>
                </a:solidFill>
              </a:rPr>
              <a:t>Substituing</a:t>
            </a:r>
            <a:r>
              <a:rPr lang="en-US" sz="1700" dirty="0">
                <a:solidFill>
                  <a:srgbClr val="FFFFFF"/>
                </a:solidFill>
              </a:rPr>
              <a:t> one symbol for another,</a:t>
            </a:r>
          </a:p>
          <a:p>
            <a:pPr lvl="1"/>
            <a:r>
              <a:rPr lang="en-US" sz="1700" dirty="0">
                <a:solidFill>
                  <a:srgbClr val="FFFFFF"/>
                </a:solidFill>
              </a:rPr>
              <a:t>Rearranging the order of the symbols, or</a:t>
            </a:r>
          </a:p>
          <a:p>
            <a:pPr lvl="1"/>
            <a:r>
              <a:rPr lang="en-US" sz="1700" dirty="0">
                <a:solidFill>
                  <a:srgbClr val="FFFFFF"/>
                </a:solidFill>
              </a:rPr>
              <a:t>Using numbers to reference words in a known text.</a:t>
            </a:r>
          </a:p>
          <a:p>
            <a:r>
              <a:rPr lang="en-US" sz="1700" dirty="0">
                <a:solidFill>
                  <a:srgbClr val="FFFFFF"/>
                </a:solidFill>
              </a:rPr>
              <a:t>An early popular example is </a:t>
            </a:r>
            <a:r>
              <a:rPr lang="en-US" sz="1700" i="1" dirty="0">
                <a:solidFill>
                  <a:srgbClr val="FFFFFF"/>
                </a:solidFill>
              </a:rPr>
              <a:t>The Gold Bug</a:t>
            </a:r>
            <a:r>
              <a:rPr lang="en-US" sz="1700" dirty="0">
                <a:solidFill>
                  <a:srgbClr val="FFFFFF"/>
                </a:solidFill>
              </a:rPr>
              <a:t> by Edgar Allan Poe.</a:t>
            </a:r>
          </a:p>
        </p:txBody>
      </p:sp>
      <p:pic>
        <p:nvPicPr>
          <p:cNvPr id="7" name="Picture 6" descr="A picture containing text&#10;&#10;Description automatically generated">
            <a:extLst>
              <a:ext uri="{FF2B5EF4-FFF2-40B4-BE49-F238E27FC236}">
                <a16:creationId xmlns:a16="http://schemas.microsoft.com/office/drawing/2014/main" id="{BC310FDA-E7D5-C84A-964E-0F663230CB7B}"/>
              </a:ext>
            </a:extLst>
          </p:cNvPr>
          <p:cNvPicPr>
            <a:picLocks noChangeAspect="1"/>
          </p:cNvPicPr>
          <p:nvPr/>
        </p:nvPicPr>
        <p:blipFill rotWithShape="1">
          <a:blip r:embed="rId4"/>
          <a:srcRect l="8158" r="17068"/>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4B101B8A-7D58-D64D-9DF5-E055DBE0E398}"/>
              </a:ext>
            </a:extLst>
          </p:cNvPr>
          <p:cNvSpPr>
            <a:spLocks noGrp="1"/>
          </p:cNvSpPr>
          <p:nvPr>
            <p:ph type="sldNum" sz="quarter" idx="2"/>
          </p:nvPr>
        </p:nvSpPr>
        <p:spPr/>
        <p:txBody>
          <a:bodyPr/>
          <a:lstStyle/>
          <a:p>
            <a:fld id="{86CB4B4D-7CA3-9044-876B-883B54F8677D}" type="slidenum">
              <a:rPr lang="en-US" smtClean="0"/>
              <a:t>8</a:t>
            </a:fld>
            <a:endParaRPr lang="en-US"/>
          </a:p>
        </p:txBody>
      </p:sp>
    </p:spTree>
    <p:extLst>
      <p:ext uri="{BB962C8B-B14F-4D97-AF65-F5344CB8AC3E}">
        <p14:creationId xmlns:p14="http://schemas.microsoft.com/office/powerpoint/2010/main" val="26115778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7" descr="Close-up of a calculator keypad">
            <a:extLst>
              <a:ext uri="{FF2B5EF4-FFF2-40B4-BE49-F238E27FC236}">
                <a16:creationId xmlns:a16="http://schemas.microsoft.com/office/drawing/2014/main" id="{336C26F7-BF97-4F33-B546-701A54FFA67F}"/>
              </a:ext>
            </a:extLst>
          </p:cNvPr>
          <p:cNvPicPr>
            <a:picLocks noChangeAspect="1"/>
          </p:cNvPicPr>
          <p:nvPr/>
        </p:nvPicPr>
        <p:blipFill rotWithShape="1">
          <a:blip r:embed="rId2">
            <a:alphaModFix amt="35000"/>
          </a:blip>
          <a:srcRect b="15094"/>
          <a:stretch/>
        </p:blipFill>
        <p:spPr>
          <a:xfrm>
            <a:off x="20" y="1"/>
            <a:ext cx="12191980" cy="6857999"/>
          </a:xfrm>
          <a:prstGeom prst="rect">
            <a:avLst/>
          </a:prstGeom>
        </p:spPr>
      </p:pic>
      <p:sp>
        <p:nvSpPr>
          <p:cNvPr id="2" name="Title 1">
            <a:extLst>
              <a:ext uri="{FF2B5EF4-FFF2-40B4-BE49-F238E27FC236}">
                <a16:creationId xmlns:a16="http://schemas.microsoft.com/office/drawing/2014/main" id="{B7BE3C40-EB03-E74D-8646-28DFF411509E}"/>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Secret Key Encryption</a:t>
            </a:r>
          </a:p>
        </p:txBody>
      </p:sp>
      <p:cxnSp>
        <p:nvCxnSpPr>
          <p:cNvPr id="18"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0301A494-53A2-A840-9FB5-4B50874B0079}"/>
              </a:ext>
            </a:extLst>
          </p:cNvPr>
          <p:cNvSpPr>
            <a:spLocks noGrp="1"/>
          </p:cNvSpPr>
          <p:nvPr>
            <p:ph type="body" idx="1"/>
          </p:nvPr>
        </p:nvSpPr>
        <p:spPr>
          <a:xfrm>
            <a:off x="5155379" y="1065862"/>
            <a:ext cx="5744685" cy="4726276"/>
          </a:xfrm>
        </p:spPr>
        <p:txBody>
          <a:bodyPr vert="horz" lIns="91440" tIns="45720" rIns="91440" bIns="45720" rtlCol="0" anchor="ctr">
            <a:normAutofit/>
          </a:bodyPr>
          <a:lstStyle/>
          <a:p>
            <a:r>
              <a:rPr lang="en-US" sz="2000" dirty="0">
                <a:solidFill>
                  <a:srgbClr val="FFFFFF"/>
                </a:solidFill>
              </a:rPr>
              <a:t>Also called symmetric-key encryption</a:t>
            </a:r>
          </a:p>
          <a:p>
            <a:r>
              <a:rPr lang="en-US" sz="2000" dirty="0">
                <a:solidFill>
                  <a:srgbClr val="FFFFFF"/>
                </a:solidFill>
              </a:rPr>
              <a:t>Monoalphabetic substitution:</a:t>
            </a:r>
          </a:p>
          <a:p>
            <a:pPr lvl="1"/>
            <a:r>
              <a:rPr lang="en-US" sz="2000" dirty="0">
                <a:solidFill>
                  <a:srgbClr val="FFFFFF"/>
                </a:solidFill>
              </a:rPr>
              <a:t>Each letter replaced by different letter.</a:t>
            </a:r>
          </a:p>
          <a:p>
            <a:pPr lvl="1"/>
            <a:r>
              <a:rPr lang="en-US" sz="2000" dirty="0">
                <a:solidFill>
                  <a:srgbClr val="FFFFFF"/>
                </a:solidFill>
              </a:rPr>
              <a:t>Caesar Cipher.</a:t>
            </a:r>
          </a:p>
          <a:p>
            <a:r>
              <a:rPr lang="en-US" sz="2000">
                <a:solidFill>
                  <a:srgbClr val="FFFFFF"/>
                </a:solidFill>
              </a:rPr>
              <a:t>Vigenère</a:t>
            </a:r>
            <a:r>
              <a:rPr lang="en-US" sz="2000" dirty="0">
                <a:solidFill>
                  <a:srgbClr val="FFFFFF"/>
                </a:solidFill>
              </a:rPr>
              <a:t> cipher (polyalphabetic):</a:t>
            </a:r>
          </a:p>
          <a:p>
            <a:pPr marL="228600" lvl="1" indent="0">
              <a:buNone/>
            </a:pPr>
            <a:br>
              <a:rPr lang="en-US" sz="2000" dirty="0">
                <a:solidFill>
                  <a:srgbClr val="FFFFFF"/>
                </a:solidFill>
              </a:rPr>
            </a:br>
            <a:r>
              <a:rPr lang="en-US" sz="2000" dirty="0">
                <a:solidFill>
                  <a:srgbClr val="FFFFFF"/>
                </a:solidFill>
                <a:latin typeface="Menlo" panose="020B0609030804020204" pitchFamily="49" charset="0"/>
                <a:ea typeface="Menlo" panose="020B0609030804020204" pitchFamily="49" charset="0"/>
                <a:cs typeface="Menlo" panose="020B0609030804020204" pitchFamily="49" charset="0"/>
              </a:rPr>
              <a:t>THEMESSAGE</a:t>
            </a:r>
            <a:br>
              <a:rPr lang="en-US" sz="2000" dirty="0">
                <a:solidFill>
                  <a:srgbClr val="FFFFFF"/>
                </a:solidFill>
              </a:rPr>
            </a:br>
            <a:br>
              <a:rPr lang="en-US" sz="2000" dirty="0">
                <a:solidFill>
                  <a:srgbClr val="FFFFFF"/>
                </a:solidFill>
              </a:rPr>
            </a:br>
            <a:r>
              <a:rPr lang="en-US" sz="2000" dirty="0">
                <a:solidFill>
                  <a:srgbClr val="FFFFFF"/>
                </a:solidFill>
                <a:latin typeface="Menlo" panose="020B0609030804020204" pitchFamily="49" charset="0"/>
                <a:ea typeface="Menlo" panose="020B0609030804020204" pitchFamily="49" charset="0"/>
                <a:cs typeface="Menlo" panose="020B0609030804020204" pitchFamily="49" charset="0"/>
              </a:rPr>
              <a:t>ELMELMELME</a:t>
            </a:r>
            <a:br>
              <a:rPr lang="en-US" sz="2000" dirty="0">
                <a:solidFill>
                  <a:srgbClr val="FFFFFF"/>
                </a:solidFill>
              </a:rPr>
            </a:br>
            <a:br>
              <a:rPr lang="en-US" sz="2000" dirty="0">
                <a:solidFill>
                  <a:srgbClr val="FFFFFF"/>
                </a:solidFill>
              </a:rPr>
            </a:br>
            <a:r>
              <a:rPr lang="en-US" sz="2000" dirty="0">
                <a:solidFill>
                  <a:srgbClr val="FFFFFF"/>
                </a:solidFill>
                <a:latin typeface="Menlo" panose="020B0609030804020204" pitchFamily="49" charset="0"/>
                <a:ea typeface="Menlo" panose="020B0609030804020204" pitchFamily="49" charset="0"/>
                <a:cs typeface="Menlo" panose="020B0609030804020204" pitchFamily="49" charset="0"/>
              </a:rPr>
              <a:t>XSQQPEWLSI</a:t>
            </a:r>
          </a:p>
          <a:p>
            <a:r>
              <a:rPr lang="en-US" sz="2000" dirty="0">
                <a:solidFill>
                  <a:srgbClr val="FFFFFF"/>
                </a:solidFill>
              </a:rPr>
              <a:t>These are easy to break.</a:t>
            </a:r>
          </a:p>
          <a:p>
            <a:pPr lvl="1"/>
            <a:r>
              <a:rPr lang="en-US" sz="2000" dirty="0">
                <a:solidFill>
                  <a:srgbClr val="FFFFFF"/>
                </a:solidFill>
              </a:rPr>
              <a:t>Given the encryption key, it is easy to generate the decryption key.</a:t>
            </a:r>
          </a:p>
        </p:txBody>
      </p:sp>
      <p:sp>
        <p:nvSpPr>
          <p:cNvPr id="4" name="Slide Number Placeholder 3">
            <a:extLst>
              <a:ext uri="{FF2B5EF4-FFF2-40B4-BE49-F238E27FC236}">
                <a16:creationId xmlns:a16="http://schemas.microsoft.com/office/drawing/2014/main" id="{86D1E8AF-8D07-A54C-BBC7-9D8C910007DA}"/>
              </a:ext>
            </a:extLst>
          </p:cNvPr>
          <p:cNvSpPr>
            <a:spLocks noGrp="1"/>
          </p:cNvSpPr>
          <p:nvPr>
            <p:ph type="sldNum" sz="quarter" idx="2"/>
          </p:nvPr>
        </p:nvSpPr>
        <p:spPr>
          <a:xfrm>
            <a:off x="10453254" y="6356350"/>
            <a:ext cx="900545" cy="365125"/>
          </a:xfrm>
        </p:spPr>
        <p:txBody>
          <a:bodyPr vert="horz" lIns="91440" tIns="45720" rIns="91440" bIns="45720" rtlCol="0" anchor="ctr">
            <a:normAutofit/>
          </a:bodyPr>
          <a:lstStyle/>
          <a:p>
            <a:pPr defTabSz="914400">
              <a:spcAft>
                <a:spcPts val="600"/>
              </a:spcAft>
              <a:defRPr/>
            </a:pPr>
            <a:fld id="{86CB4B4D-7CA3-9044-876B-883B54F8677D}" type="slidenum">
              <a:rPr lang="en-US">
                <a:solidFill>
                  <a:srgbClr val="FFFFFF"/>
                </a:solidFill>
                <a:latin typeface="Calibri" panose="020F0502020204030204"/>
              </a:rPr>
              <a:pPr defTabSz="914400">
                <a:spcAft>
                  <a:spcPts val="600"/>
                </a:spcAft>
                <a:defRPr/>
              </a:pPr>
              <a:t>9</a:t>
            </a:fld>
            <a:endParaRPr lang="en-US">
              <a:solidFill>
                <a:srgbClr val="FFFFFF"/>
              </a:solidFill>
              <a:latin typeface="Calibri" panose="020F0502020204030204"/>
            </a:endParaRPr>
          </a:p>
        </p:txBody>
      </p:sp>
      <p:sp>
        <p:nvSpPr>
          <p:cNvPr id="5" name="Down Arrow 4">
            <a:extLst>
              <a:ext uri="{FF2B5EF4-FFF2-40B4-BE49-F238E27FC236}">
                <a16:creationId xmlns:a16="http://schemas.microsoft.com/office/drawing/2014/main" id="{8F04C36B-FF55-CD47-A8B6-F8CCAB54F98E}"/>
              </a:ext>
            </a:extLst>
          </p:cNvPr>
          <p:cNvSpPr/>
          <p:nvPr/>
        </p:nvSpPr>
        <p:spPr>
          <a:xfrm flipH="1">
            <a:off x="5925588" y="4109980"/>
            <a:ext cx="340823" cy="2078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3" name="Down Arrow 12">
            <a:extLst>
              <a:ext uri="{FF2B5EF4-FFF2-40B4-BE49-F238E27FC236}">
                <a16:creationId xmlns:a16="http://schemas.microsoft.com/office/drawing/2014/main" id="{8A43F73C-6703-8D4A-94F8-643257795EB0}"/>
              </a:ext>
            </a:extLst>
          </p:cNvPr>
          <p:cNvSpPr/>
          <p:nvPr/>
        </p:nvSpPr>
        <p:spPr>
          <a:xfrm flipH="1">
            <a:off x="5925588" y="3577049"/>
            <a:ext cx="340823" cy="2078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15" name="full.png" descr="full.png">
            <a:extLst>
              <a:ext uri="{FF2B5EF4-FFF2-40B4-BE49-F238E27FC236}">
                <a16:creationId xmlns:a16="http://schemas.microsoft.com/office/drawing/2014/main" id="{7D350327-9789-6B42-87EB-7D2F3B033979}"/>
              </a:ext>
            </a:extLst>
          </p:cNvPr>
          <p:cNvPicPr>
            <a:picLocks noChangeAspect="1"/>
          </p:cNvPicPr>
          <p:nvPr/>
        </p:nvPicPr>
        <p:blipFill>
          <a:blip r:embed="rId3"/>
          <a:stretch>
            <a:fillRect/>
          </a:stretch>
        </p:blipFill>
        <p:spPr>
          <a:xfrm>
            <a:off x="360800" y="106583"/>
            <a:ext cx="2695931" cy="2766099"/>
          </a:xfrm>
          <a:prstGeom prst="rect">
            <a:avLst/>
          </a:prstGeom>
          <a:ln w="12700">
            <a:miter lim="400000"/>
          </a:ln>
        </p:spPr>
      </p:pic>
    </p:spTree>
    <p:extLst>
      <p:ext uri="{BB962C8B-B14F-4D97-AF65-F5344CB8AC3E}">
        <p14:creationId xmlns:p14="http://schemas.microsoft.com/office/powerpoint/2010/main" val="2110090880"/>
      </p:ext>
    </p:extLst>
  </p:cSld>
  <p:clrMapOvr>
    <a:overrideClrMapping bg1="dk1" tx1="lt1" bg2="dk2" tx2="lt2" accent1="accent1" accent2="accent2" accent3="accent3" accent4="accent4" accent5="accent5" accent6="accent6" hlink="hlink" folHlink="folHlink"/>
  </p:clrMapOvr>
  <p:transition spd="me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2057</TotalTime>
  <Words>2575</Words>
  <Application>Microsoft Macintosh PowerPoint</Application>
  <PresentationFormat>Widescreen</PresentationFormat>
  <Paragraphs>393</Paragraphs>
  <Slides>44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Calibri Light</vt:lpstr>
      <vt:lpstr>Cambria Math</vt:lpstr>
      <vt:lpstr>Helvetica</vt:lpstr>
      <vt:lpstr>Herculanum</vt:lpstr>
      <vt:lpstr>Impact</vt:lpstr>
      <vt:lpstr>Menlo</vt:lpstr>
      <vt:lpstr>Tw Cen MT</vt:lpstr>
      <vt:lpstr>Office Theme</vt:lpstr>
      <vt:lpstr>Security &amp; Cryptography</vt:lpstr>
      <vt:lpstr>Security Threats</vt:lpstr>
      <vt:lpstr>Who are your adversaries?</vt:lpstr>
      <vt:lpstr>First, you must prove who you are!</vt:lpstr>
      <vt:lpstr>Cryptography</vt:lpstr>
      <vt:lpstr>Kerckhoffs’s desideratum</vt:lpstr>
      <vt:lpstr>PowerPoint Presentation</vt:lpstr>
      <vt:lpstr>Historical Cryptography</vt:lpstr>
      <vt:lpstr>Secret Key Encryption</vt:lpstr>
      <vt:lpstr>Caesar Cipher</vt:lpstr>
      <vt:lpstr>Caesar Cipher</vt:lpstr>
      <vt:lpstr>Vigenère Cipher</vt:lpstr>
      <vt:lpstr>Vigenère Encode (adapted to ASCII)</vt:lpstr>
      <vt:lpstr>Vigenère Decode (Adapted to ASCII)</vt:lpstr>
      <vt:lpstr>Unbreakable Codes</vt:lpstr>
      <vt:lpstr>Random Numbers</vt:lpstr>
      <vt:lpstr>Modern Cryptography</vt:lpstr>
      <vt:lpstr>Cryptographic Hashing</vt:lpstr>
      <vt:lpstr>Modern Encryption Algorithms</vt:lpstr>
      <vt:lpstr>Attacking AES</vt:lpstr>
      <vt:lpstr>Simon</vt:lpstr>
      <vt:lpstr>Simon  (key schedule)</vt:lpstr>
      <vt:lpstr>Simon  (encrypt &amp; decrypt)</vt:lpstr>
      <vt:lpstr>Public-key Cryptography</vt:lpstr>
      <vt:lpstr>Diffie-Hellman Key Exchange</vt:lpstr>
      <vt:lpstr>Diffie-Hellman Key Exchange</vt:lpstr>
      <vt:lpstr>Diffie-Hellman Key Exchange</vt:lpstr>
      <vt:lpstr>Diffie-Hellman Key Exchange</vt:lpstr>
      <vt:lpstr>Diffie-Hellman Key Exchange</vt:lpstr>
      <vt:lpstr>RSA</vt:lpstr>
      <vt:lpstr>Attacking RSA</vt:lpstr>
      <vt:lpstr>Attacking RSA</vt:lpstr>
      <vt:lpstr>El Gamal Cryptosystem</vt:lpstr>
      <vt:lpstr>El Gamal Key Generation</vt:lpstr>
      <vt:lpstr>Keys</vt:lpstr>
      <vt:lpstr>El Gamal Encryption</vt:lpstr>
      <vt:lpstr>Encryption</vt:lpstr>
      <vt:lpstr>El Gamal Decryption</vt:lpstr>
      <vt:lpstr>Decryption</vt:lpstr>
      <vt:lpstr>Does it work?</vt:lpstr>
      <vt:lpstr>How do you attack modern cryptography?</vt:lpstr>
      <vt:lpstr>When you can’t win playing by the rules, you change the rules!</vt:lpstr>
      <vt:lpstr>This is who you trust…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dc:title>
  <dc:creator>Darrell Long</dc:creator>
  <cp:lastModifiedBy>Darrell Long</cp:lastModifiedBy>
  <cp:revision>102</cp:revision>
  <cp:lastPrinted>2021-05-27T21:34:16Z</cp:lastPrinted>
  <dcterms:created xsi:type="dcterms:W3CDTF">2021-05-25T02:32:40Z</dcterms:created>
  <dcterms:modified xsi:type="dcterms:W3CDTF">2021-05-29T06:50:03Z</dcterms:modified>
</cp:coreProperties>
</file>